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416" r:id="rId2"/>
    <p:sldId id="534" r:id="rId3"/>
    <p:sldId id="552" r:id="rId4"/>
    <p:sldId id="549" r:id="rId5"/>
    <p:sldId id="550" r:id="rId6"/>
    <p:sldId id="444" r:id="rId7"/>
    <p:sldId id="548" r:id="rId8"/>
    <p:sldId id="544" r:id="rId9"/>
    <p:sldId id="545" r:id="rId10"/>
    <p:sldId id="546" r:id="rId11"/>
    <p:sldId id="547" r:id="rId12"/>
    <p:sldId id="507" r:id="rId13"/>
    <p:sldId id="508" r:id="rId14"/>
    <p:sldId id="509" r:id="rId15"/>
    <p:sldId id="510" r:id="rId16"/>
    <p:sldId id="511" r:id="rId17"/>
    <p:sldId id="516" r:id="rId18"/>
    <p:sldId id="517" r:id="rId19"/>
    <p:sldId id="538" r:id="rId20"/>
    <p:sldId id="468" r:id="rId21"/>
    <p:sldId id="491" r:id="rId22"/>
    <p:sldId id="531" r:id="rId23"/>
    <p:sldId id="275" r:id="rId24"/>
    <p:sldId id="364" r:id="rId25"/>
    <p:sldId id="365" r:id="rId26"/>
    <p:sldId id="366" r:id="rId27"/>
    <p:sldId id="539" r:id="rId28"/>
    <p:sldId id="532" r:id="rId29"/>
    <p:sldId id="353" r:id="rId30"/>
    <p:sldId id="419" r:id="rId31"/>
    <p:sldId id="540" r:id="rId32"/>
    <p:sldId id="476" r:id="rId33"/>
    <p:sldId id="477" r:id="rId34"/>
    <p:sldId id="424" r:id="rId35"/>
    <p:sldId id="479" r:id="rId36"/>
    <p:sldId id="480" r:id="rId37"/>
    <p:sldId id="407" r:id="rId38"/>
    <p:sldId id="425" r:id="rId39"/>
    <p:sldId id="404" r:id="rId40"/>
    <p:sldId id="332" r:id="rId41"/>
    <p:sldId id="541" r:id="rId42"/>
    <p:sldId id="515" r:id="rId43"/>
    <p:sldId id="542" r:id="rId44"/>
    <p:sldId id="401" r:id="rId45"/>
    <p:sldId id="3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Nathan Farrington" initials="N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93D00"/>
    <a:srgbClr val="FAB500"/>
    <a:srgbClr val="FDFB00"/>
    <a:srgbClr val="63AE00"/>
    <a:srgbClr val="114DA8"/>
    <a:srgbClr val="3A2EE7"/>
    <a:srgbClr val="E9371C"/>
    <a:srgbClr val="572BD9"/>
    <a:srgbClr val="D8266D"/>
    <a:srgbClr val="A828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27228" autoAdjust="0"/>
    <p:restoredTop sz="63702" autoAdjust="0"/>
  </p:normalViewPr>
  <p:slideViewPr>
    <p:cSldViewPr snapToGrid="0" snapToObjects="1">
      <p:cViewPr varScale="1">
        <p:scale>
          <a:sx n="60" d="100"/>
          <a:sy n="60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25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commentAuthors" Target="commentAuthors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70EC-E1AA-CF4B-9F5D-3C388AC0A6A7}" type="datetimeFigureOut">
              <a:rPr lang="en-US" smtClean="0"/>
              <a:pPr/>
              <a:t>9/2/10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FD43F-9A0B-2E42-82BA-8F8C166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0A2D5-130D-4BD8-9DAE-5A3C10431DCE}" type="datetimeFigureOut">
              <a:rPr lang="en-US" smtClean="0"/>
              <a:pPr/>
              <a:t>9/2/10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71E68-346E-4705-8F81-1D5A742C6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measured demand is biased with the current network topology and poorly reflects the actual demand.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Our approach is to estimate the actual demand using these biased measurements.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 number 4</a:t>
            </a:r>
            <a:r>
              <a:rPr lang="en-US" baseline="0" dirty="0" smtClean="0"/>
              <a:t> is used in the max-weighted matching algorithm, not 7 or 9.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number 4 is the capacity of the </a:t>
            </a:r>
            <a:r>
              <a:rPr lang="en-US" baseline="0" dirty="0" err="1" smtClean="0"/>
              <a:t>superlink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Traffic demand</a:t>
            </a:r>
            <a:r>
              <a:rPr lang="en-US" baseline="0" dirty="0" smtClean="0"/>
              <a:t> changes every 4 seconds.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Inconsistent throughput a result of hash collisions on LAG forwarding.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Most</a:t>
            </a:r>
            <a:r>
              <a:rPr lang="en-US" baseline="0" dirty="0" smtClean="0"/>
              <a:t> of performance loss in Helios is during circuit switch reconfigurations where no traffic can flow over circuits.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Traditional performance is sometimes greater than Helios due to a limitation of not being able to spread traffic over packet switch and circuit switches simultaneously. This appears to be a software limitation of our particular</a:t>
            </a:r>
            <a:r>
              <a:rPr lang="en-US" baseline="0" dirty="0" smtClean="0"/>
              <a:t> pod switch manager and </a:t>
            </a:r>
            <a:r>
              <a:rPr lang="en-US" baseline="0" dirty="0" smtClean="0"/>
              <a:t>does not appear to be a hardware limitation.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aseline="0" dirty="0" smtClean="0"/>
              <a:t>Note</a:t>
            </a:r>
            <a:r>
              <a:rPr lang="en-US" baseline="0" dirty="0" smtClean="0"/>
              <a:t>: The original conference publication was in 1985.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Mixing both types of switches in the same network allows one type of switch to compensate for the weaknesses of the other type.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We route the stable traffic over the optical circuit switches and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bursty</a:t>
            </a:r>
            <a:r>
              <a:rPr lang="en-US" baseline="0" dirty="0" smtClean="0"/>
              <a:t> traffic over the electrical packet switches.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This animation shows the workings of an</a:t>
            </a:r>
            <a:r>
              <a:rPr lang="en-US" baseline="0" dirty="0" smtClean="0"/>
              <a:t> optical circuit switch.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Glass fiber brings a light beam from an input port to a lens, which focus the light as it exits the fiber.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light beam then travels through the air and reflects off of a mirror, then another mirror, then a third mirror, and finally gets focused through a second lens, then travels over fiber to an output port.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Some mirrors are attached to motors, so if we want to choose a different output port, then we can rotate a mirror to select a different port.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Each 10 </a:t>
            </a:r>
            <a:r>
              <a:rPr lang="en-US" dirty="0" err="1" smtClean="0"/>
              <a:t>Gb/s</a:t>
            </a:r>
            <a:r>
              <a:rPr lang="en-US" dirty="0" smtClean="0"/>
              <a:t> transceiver in a LAG uses a non-overlapping wavelength (</a:t>
            </a:r>
            <a:r>
              <a:rPr lang="en-US" sz="1200" dirty="0" smtClean="0"/>
              <a:t>IEEE 802.1AX-2008 Link Aggregation Group</a:t>
            </a:r>
            <a:r>
              <a:rPr lang="en-US" dirty="0" smtClean="0"/>
              <a:t>).</a:t>
            </a:r>
          </a:p>
          <a:p>
            <a:pPr algn="l"/>
            <a:r>
              <a:rPr lang="en-US" dirty="0" smtClean="0"/>
              <a:t>2. This LAG, called a </a:t>
            </a:r>
            <a:r>
              <a:rPr lang="en-US" dirty="0" err="1" smtClean="0"/>
              <a:t>superlink</a:t>
            </a:r>
            <a:r>
              <a:rPr lang="en-US" dirty="0" smtClean="0"/>
              <a:t>, can fit onto a single fiber pair.</a:t>
            </a:r>
          </a:p>
          <a:p>
            <a:pPr algn="l"/>
            <a:r>
              <a:rPr lang="en-US" dirty="0" smtClean="0"/>
              <a:t>3. </a:t>
            </a:r>
            <a:r>
              <a:rPr lang="en-US" dirty="0" err="1" smtClean="0"/>
              <a:t>Superlinks</a:t>
            </a:r>
            <a:r>
              <a:rPr lang="en-US" dirty="0" smtClean="0"/>
              <a:t> are transparent to the packet switches, which deal only with </a:t>
            </a:r>
            <a:r>
              <a:rPr lang="en-US" dirty="0" err="1" smtClean="0"/>
              <a:t>LAGs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596" indent="-228596">
              <a:buAutoNum type="arabicPeriod"/>
            </a:pPr>
            <a:r>
              <a:rPr lang="en-US" dirty="0" smtClean="0"/>
              <a:t>Start out by connecting all of</a:t>
            </a:r>
            <a:r>
              <a:rPr lang="en-US" baseline="0" dirty="0" smtClean="0"/>
              <a:t> the pod switches to a single core packet switch.</a:t>
            </a:r>
          </a:p>
          <a:p>
            <a:pPr marL="228596" indent="-228596">
              <a:buAutoNum type="arabicPeriod"/>
            </a:pPr>
            <a:r>
              <a:rPr lang="en-US" baseline="0" dirty="0" smtClean="0"/>
              <a:t>Additional core packet switches can be added as needed.</a:t>
            </a:r>
          </a:p>
          <a:p>
            <a:pPr marL="228596" indent="-228596">
              <a:buAutoNum type="arabicPeriod"/>
            </a:pPr>
            <a:r>
              <a:rPr lang="en-US" baseline="0" dirty="0" smtClean="0"/>
              <a:t>Running example of a 64K-host data center, partitioned into 64 pods of 1,024 hosts each.</a:t>
            </a:r>
          </a:p>
          <a:p>
            <a:pPr marL="228596" indent="-228596">
              <a:buAutoNum type="arabicPeriod"/>
            </a:pPr>
            <a:r>
              <a:rPr lang="en-US" baseline="0" dirty="0" smtClean="0"/>
              <a:t>Allocating for just the baseline will lead to bottlenecks for communication-intensive applications.</a:t>
            </a:r>
          </a:p>
          <a:p>
            <a:pPr marL="228596" indent="-228596">
              <a:buAutoNum type="arabicPeriod"/>
            </a:pPr>
            <a:endParaRPr lang="en-US" baseline="0" dirty="0" smtClean="0"/>
          </a:p>
          <a:p>
            <a:pPr marL="228596" indent="-228596"/>
            <a:r>
              <a:rPr lang="en-US" baseline="0" dirty="0" smtClean="0"/>
              <a:t>1024 = 104 + 920</a:t>
            </a:r>
          </a:p>
          <a:p>
            <a:pPr marL="228596" indent="-228596"/>
            <a:r>
              <a:rPr lang="en-US" baseline="0" dirty="0" smtClean="0"/>
              <a:t>Packet Switch Port: $500 (12.5W)</a:t>
            </a:r>
          </a:p>
          <a:p>
            <a:pPr marL="228596" indent="-228596"/>
            <a:r>
              <a:rPr lang="en-US" baseline="0" dirty="0" smtClean="0"/>
              <a:t>Circuit Switch Port: $500 (0.24W)</a:t>
            </a:r>
          </a:p>
          <a:p>
            <a:pPr marL="228596" indent="-228596"/>
            <a:r>
              <a:rPr lang="en-US" baseline="0" dirty="0" smtClean="0"/>
              <a:t>Transceiver (w &lt; 8): $200 (1W)</a:t>
            </a:r>
          </a:p>
          <a:p>
            <a:pPr marL="228596" indent="-228596"/>
            <a:r>
              <a:rPr lang="en-US" baseline="0" dirty="0" smtClean="0"/>
              <a:t>Fiber: $50</a:t>
            </a:r>
          </a:p>
          <a:p>
            <a:pPr marL="228596" indent="-228596"/>
            <a:endParaRPr lang="en-US" baseline="0" dirty="0" smtClean="0"/>
          </a:p>
          <a:p>
            <a:pPr marL="228596" indent="-228596"/>
            <a:r>
              <a:rPr lang="en-US" baseline="0" dirty="0" smtClean="0"/>
              <a:t>920 / 8 = 115</a:t>
            </a:r>
          </a:p>
          <a:p>
            <a:pPr marL="228596" indent="-228596"/>
            <a:endParaRPr lang="en-US" baseline="0" dirty="0" smtClean="0"/>
          </a:p>
          <a:p>
            <a:pPr marL="228596" indent="-228596"/>
            <a:r>
              <a:rPr lang="en-US" baseline="0" dirty="0" smtClean="0"/>
              <a:t>Cost 10% Static: </a:t>
            </a:r>
            <a:r>
              <a:rPr lang="en-US" baseline="0" dirty="0" err="1" smtClean="0"/>
              <a:t>cost(trans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cost(ports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cost(fiber</a:t>
            </a:r>
            <a:r>
              <a:rPr lang="en-US" baseline="0" dirty="0" smtClean="0"/>
              <a:t>) = 104*64*$400 + 104*64*$500 + 104*64*$50 = $6,323,200</a:t>
            </a:r>
          </a:p>
          <a:p>
            <a:pPr marL="228596" indent="-228596" defTabSz="914381">
              <a:defRPr/>
            </a:pPr>
            <a:r>
              <a:rPr lang="en-US" baseline="0" dirty="0" smtClean="0"/>
              <a:t>Cost 100% Static: </a:t>
            </a:r>
            <a:r>
              <a:rPr lang="en-US" baseline="0" dirty="0" err="1" smtClean="0"/>
              <a:t>cost(trans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cost(ports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cost(fiber</a:t>
            </a:r>
            <a:r>
              <a:rPr lang="en-US" baseline="0" dirty="0" smtClean="0"/>
              <a:t>) = 1024*64*$400 + 1024*64*$500 + 1024*64*$50 = $62,259,200</a:t>
            </a:r>
          </a:p>
          <a:p>
            <a:pPr marL="228596" indent="-228596" defTabSz="914381"/>
            <a:r>
              <a:rPr lang="en-US" baseline="0" dirty="0" smtClean="0"/>
              <a:t>Cost Helios: </a:t>
            </a:r>
            <a:r>
              <a:rPr lang="en-US" baseline="0" dirty="0" err="1" smtClean="0"/>
              <a:t>cost(trans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cost(ports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cost(fiber</a:t>
            </a:r>
            <a:r>
              <a:rPr lang="en-US" baseline="0" dirty="0" smtClean="0"/>
              <a:t>) = 1024*64*$200 + 104*64*$200 + (104*64+115*64)*$500 + (104*64+115*64)*$50 = $22,147,200</a:t>
            </a:r>
          </a:p>
          <a:p>
            <a:pPr marL="228596" indent="-228596" defTabSz="914381"/>
            <a:endParaRPr lang="en-US" baseline="0" dirty="0" smtClean="0"/>
          </a:p>
          <a:p>
            <a:pPr marL="228596" indent="-228596" defTabSz="914381"/>
            <a:r>
              <a:rPr lang="en-US" baseline="0" dirty="0" smtClean="0"/>
              <a:t>Power 10% Static: 104*64*(12.5W+2W) = 96,512 W</a:t>
            </a:r>
          </a:p>
          <a:p>
            <a:pPr marL="228596" indent="-228596" defTabSz="914381"/>
            <a:r>
              <a:rPr lang="en-US" baseline="0" dirty="0" smtClean="0"/>
              <a:t>Power 100% Static: 1024*64*(12.5W+2W) = 950,272 W</a:t>
            </a:r>
          </a:p>
          <a:p>
            <a:pPr marL="228596" indent="-228596" defTabSz="914381"/>
            <a:r>
              <a:rPr lang="en-US" baseline="0" dirty="0" smtClean="0"/>
              <a:t>Power Helios: 1024*64*1W + 104*64*(12.5W+1W) + 115*64*(0.24W) = 157,158 W</a:t>
            </a:r>
          </a:p>
          <a:p>
            <a:pPr marL="228596" indent="-228596" defTabSz="914381"/>
            <a:endParaRPr lang="en-US" baseline="0" dirty="0" smtClean="0"/>
          </a:p>
          <a:p>
            <a:pPr marL="228596" indent="-228596" defTabSz="914381"/>
            <a:r>
              <a:rPr lang="en-US" baseline="0" dirty="0" smtClean="0"/>
              <a:t>Cables 10% Static: 104 * 64 = 6,656</a:t>
            </a:r>
          </a:p>
          <a:p>
            <a:pPr marL="228596" indent="-228596" defTabSz="914381"/>
            <a:r>
              <a:rPr lang="en-US" baseline="0" dirty="0" smtClean="0"/>
              <a:t>Cables 100% Static: 1024 * 64 = 65,536</a:t>
            </a:r>
          </a:p>
          <a:p>
            <a:pPr marL="228596" indent="-228596" defTabSz="914381"/>
            <a:r>
              <a:rPr lang="en-US" baseline="0" dirty="0" smtClean="0"/>
              <a:t>Cables Helios: 6,656 + 115 * 64 = 7,360 = 14,016</a:t>
            </a:r>
          </a:p>
          <a:p>
            <a:pPr marL="228596" indent="-228596" defTabSz="914381"/>
            <a:endParaRPr lang="en-US" baseline="0" dirty="0" smtClean="0"/>
          </a:p>
          <a:p>
            <a:pPr marL="228596" indent="-228596" defTabSz="914381"/>
            <a:endParaRPr lang="en-US" baseline="0" dirty="0" smtClean="0"/>
          </a:p>
          <a:p>
            <a:pPr marL="228596" indent="-22859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460D-A06A-4825-9E9D-999331F534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100% bisection</a:t>
            </a:r>
            <a:r>
              <a:rPr lang="en-US" baseline="0" dirty="0" smtClean="0"/>
              <a:t> bandwidth can be achieved for any traffic pattern, but at significant cost, power, and cabling complexity.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460D-A06A-4825-9E9D-999331F534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Optical</a:t>
            </a:r>
            <a:r>
              <a:rPr lang="en-US" baseline="0" dirty="0" smtClean="0"/>
              <a:t> c</a:t>
            </a:r>
            <a:r>
              <a:rPr lang="en-US" dirty="0" smtClean="0"/>
              <a:t>ircuit switches are used for smooth traffic.</a:t>
            </a:r>
          </a:p>
          <a:p>
            <a:r>
              <a:rPr lang="en-US" dirty="0" smtClean="0"/>
              <a:t>2. Electrical packet switches are used for </a:t>
            </a:r>
            <a:r>
              <a:rPr lang="en-US" dirty="0" err="1" smtClean="0"/>
              <a:t>bursty</a:t>
            </a:r>
            <a:r>
              <a:rPr lang="en-US" dirty="0" smtClean="0"/>
              <a:t> traffic.</a:t>
            </a:r>
          </a:p>
          <a:p>
            <a:r>
              <a:rPr lang="en-US" dirty="0" smtClean="0"/>
              <a:t>3. Aggregating thousands of nodes into pods helps</a:t>
            </a:r>
            <a:r>
              <a:rPr lang="en-US" baseline="0" dirty="0" smtClean="0"/>
              <a:t> smooth the traffic, and makes optical circuit switching more cost effective.</a:t>
            </a:r>
          </a:p>
          <a:p>
            <a:r>
              <a:rPr lang="en-US" baseline="0" dirty="0" smtClean="0"/>
              <a:t>4. In the best case, the Helios example will have the same performance as the 100% Electrical example.</a:t>
            </a:r>
          </a:p>
          <a:p>
            <a:r>
              <a:rPr lang="en-US" baseline="0" dirty="0" smtClean="0"/>
              <a:t>5. In the worst case, the Helios example will have the same performance as the 10% Electrical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460D-A06A-4825-9E9D-999331F534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1E68-346E-4705-8F81-1D5A742C6F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9A27-8F03-E347-A932-7C7AE9385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file:///C:\Users\Nathan%20Farrington\Documents\My%20Dropbox\Presentations\2010\(20100603)%20MuSyC\Figures\nexus_front.png" TargetMode="External"/><Relationship Id="rId5" Type="http://schemas.openxmlformats.org/officeDocument/2006/relationships/image" Target="../media/image2.png"/><Relationship Id="rId6" Type="http://schemas.openxmlformats.org/officeDocument/2006/relationships/image" Target="file:///C:\Users\Nathan%20Farrington\Documents\My%20Dropbox\Presentations\2010\(20100603)%20MuSyC\Figures\th_177797.png" TargetMode="Externa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file:///C:\Users\Nathan%20Farrington\Documents\My%20Dropbox\Presentations\2010\(20100603)%20MuSyC\Figures\th_177797.png" TargetMode="External"/><Relationship Id="rId5" Type="http://schemas.openxmlformats.org/officeDocument/2006/relationships/image" Target="../media/image3.png"/><Relationship Id="rId6" Type="http://schemas.openxmlformats.org/officeDocument/2006/relationships/image" Target="file:///C:\Users\Nathan%20Farrington\Documents\My%20Dropbox\Presentations\2010\(20100603)%20MuSyC\Figures\nexus_front.png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file:///C:\Users\Nathan%20Farrington\Documents\My%20Dropbox\Presentations\2010\(20100603)%20MuSyC\Figures\nexus_front.png" TargetMode="External"/><Relationship Id="rId5" Type="http://schemas.openxmlformats.org/officeDocument/2006/relationships/image" Target="../media/image2.png"/><Relationship Id="rId6" Type="http://schemas.openxmlformats.org/officeDocument/2006/relationships/image" Target="file:///C:\Users\Nathan%20Farrington\Documents\My%20Dropbox\Presentations\2010\(20100603)%20MuSyC\Figures\th_177797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d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file:///C:\Users\Nathan%20Farrington\Documents\My%20Dropbox\Presentations\2010\(20100603)%20MuSyC\Figures\nexus_front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file:///C:\Users\Nathan%20Farrington\Documents\My%20Dropbox\Presentations\2010\(20100603)%20MuSyC\Figures\nexus_front.png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Helios: A Hybrid Electrical/Optical Switch Architecture for Modular Data Centers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7315200" cy="1752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Nathan Farrington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George Porter, Sivasankar Radhakrishnan,              Hamid Hajabdolali Bazzaz, Vikram Subramanya, Yeshaiahu Fainman, George Papen, and Amin Vahdat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572000"/>
          <a:ext cx="8229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419"/>
                <a:gridCol w="2307364"/>
                <a:gridCol w="1615155"/>
                <a:gridCol w="1461331"/>
                <a:gridCol w="14613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Bisection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 Electrical</a:t>
                      </a:r>
                    </a:p>
                    <a:p>
                      <a:pPr algn="ctr"/>
                      <a:r>
                        <a:rPr lang="en-US" dirty="0" smtClean="0"/>
                        <a:t>(10:1</a:t>
                      </a:r>
                      <a:r>
                        <a:rPr lang="en-US" baseline="0" dirty="0" smtClean="0"/>
                        <a:t> Oversubscribed)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 Electrical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Helios</a:t>
                      </a:r>
                      <a:r>
                        <a:rPr lang="en-US" baseline="0" dirty="0" smtClean="0"/>
                        <a:t> Example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10% Electrical +</a:t>
                      </a:r>
                      <a:r>
                        <a:rPr lang="en-US" baseline="0" dirty="0" smtClean="0"/>
                        <a:t> 90% Optical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$62.2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$22.1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2.8x  Less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96.5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950.3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157.2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6.0x</a:t>
                      </a:r>
                      <a:r>
                        <a:rPr lang="en-US" b="1" baseline="0" dirty="0" smtClean="0"/>
                        <a:t>  Less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6,656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65,536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4.7x</a:t>
                      </a:r>
                      <a:r>
                        <a:rPr lang="en-US" b="1" baseline="0" dirty="0" smtClean="0"/>
                        <a:t>  Less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14800"/>
            <a:ext cx="824275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N=64 pods * k=1024 hosts/pod = 64K hosts total; 8 wavelengths</a:t>
            </a:r>
            <a:endParaRPr lang="en-US" dirty="0"/>
          </a:p>
        </p:txBody>
      </p:sp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791200" y="5257800"/>
            <a:ext cx="2895600" cy="106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71500" y="914400"/>
            <a:ext cx="457200" cy="571500"/>
          </a:xfrm>
          <a:prstGeom prst="rect">
            <a:avLst/>
          </a:prstGeom>
        </p:spPr>
      </p:pic>
      <p:cxnSp>
        <p:nvCxnSpPr>
          <p:cNvPr id="33" name="Straight Connector 32"/>
          <p:cNvCxnSpPr>
            <a:endCxn id="32" idx="2"/>
          </p:cNvCxnSpPr>
          <p:nvPr/>
        </p:nvCxnSpPr>
        <p:spPr>
          <a:xfrm rot="5400000" flipH="1" flipV="1">
            <a:off x="2476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2" idx="2"/>
          </p:cNvCxnSpPr>
          <p:nvPr/>
        </p:nvCxnSpPr>
        <p:spPr>
          <a:xfrm rot="16200000" flipV="1">
            <a:off x="666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2" idx="2"/>
          </p:cNvCxnSpPr>
          <p:nvPr/>
        </p:nvCxnSpPr>
        <p:spPr>
          <a:xfrm rot="16200000" flipV="1">
            <a:off x="1085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2"/>
          </p:cNvCxnSpPr>
          <p:nvPr/>
        </p:nvCxnSpPr>
        <p:spPr>
          <a:xfrm rot="16200000" flipV="1">
            <a:off x="1504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2" idx="2"/>
          </p:cNvCxnSpPr>
          <p:nvPr/>
        </p:nvCxnSpPr>
        <p:spPr>
          <a:xfrm rot="16200000" flipV="1">
            <a:off x="1924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2" idx="2"/>
          </p:cNvCxnSpPr>
          <p:nvPr/>
        </p:nvCxnSpPr>
        <p:spPr>
          <a:xfrm rot="16200000" flipV="1">
            <a:off x="23431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2" idx="2"/>
          </p:cNvCxnSpPr>
          <p:nvPr/>
        </p:nvCxnSpPr>
        <p:spPr>
          <a:xfrm rot="16200000" flipV="1">
            <a:off x="27622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2" idx="2"/>
          </p:cNvCxnSpPr>
          <p:nvPr/>
        </p:nvCxnSpPr>
        <p:spPr>
          <a:xfrm rot="16200000" flipV="1">
            <a:off x="31813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2" idx="2"/>
          </p:cNvCxnSpPr>
          <p:nvPr/>
        </p:nvCxnSpPr>
        <p:spPr>
          <a:xfrm rot="16200000" flipV="1">
            <a:off x="36004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2" idx="2"/>
          </p:cNvCxnSpPr>
          <p:nvPr/>
        </p:nvCxnSpPr>
        <p:spPr>
          <a:xfrm rot="16200000" flipV="1">
            <a:off x="4019550" y="-1733550"/>
            <a:ext cx="1104900" cy="754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h_177797.png" descr="C:\Users\Nathan Farrington\Documents\My Dropbox\Presentations\2010\(20100603) MuSyC\Figures\th_177797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8077200" y="990600"/>
            <a:ext cx="533400" cy="493395"/>
          </a:xfrm>
          <a:prstGeom prst="rect">
            <a:avLst/>
          </a:prstGeom>
        </p:spPr>
      </p:pic>
      <p:pic>
        <p:nvPicPr>
          <p:cNvPr id="44" name="th_177797.png" descr="C:\Users\Nathan Farrington\Documents\My Dropbox\Presentations\2010\(20100603) MuSyC\Figures\th_177797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5549900" y="954405"/>
            <a:ext cx="533400" cy="493395"/>
          </a:xfrm>
          <a:prstGeom prst="rect">
            <a:avLst/>
          </a:prstGeom>
        </p:spPr>
      </p:pic>
      <p:pic>
        <p:nvPicPr>
          <p:cNvPr id="45" name="th_177797.png" descr="C:\Users\Nathan Farrington\Documents\My Dropbox\Presentations\2010\(20100603) MuSyC\Figures\th_177797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3022600" y="954405"/>
            <a:ext cx="533400" cy="493395"/>
          </a:xfrm>
          <a:prstGeom prst="rect">
            <a:avLst/>
          </a:prstGeom>
        </p:spPr>
      </p:pic>
      <p:cxnSp>
        <p:nvCxnSpPr>
          <p:cNvPr id="47" name="Straight Connector 46"/>
          <p:cNvCxnSpPr>
            <a:stCxn id="8" idx="0"/>
            <a:endCxn id="45" idx="2"/>
          </p:cNvCxnSpPr>
          <p:nvPr/>
        </p:nvCxnSpPr>
        <p:spPr>
          <a:xfrm rot="5400000" flipH="1" flipV="1">
            <a:off x="1473200" y="774700"/>
            <a:ext cx="1143000" cy="24892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0"/>
            <a:endCxn id="44" idx="2"/>
          </p:cNvCxnSpPr>
          <p:nvPr/>
        </p:nvCxnSpPr>
        <p:spPr>
          <a:xfrm rot="5400000" flipH="1" flipV="1">
            <a:off x="2736850" y="-488950"/>
            <a:ext cx="1143000" cy="50165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0"/>
            <a:endCxn id="43" idx="2"/>
          </p:cNvCxnSpPr>
          <p:nvPr/>
        </p:nvCxnSpPr>
        <p:spPr>
          <a:xfrm rot="5400000" flipH="1" flipV="1">
            <a:off x="4018598" y="-1734502"/>
            <a:ext cx="1106805" cy="75438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0"/>
            <a:endCxn id="45" idx="2"/>
          </p:cNvCxnSpPr>
          <p:nvPr/>
        </p:nvCxnSpPr>
        <p:spPr>
          <a:xfrm rot="5400000" flipH="1" flipV="1">
            <a:off x="1892300" y="1193800"/>
            <a:ext cx="1143000" cy="16510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0"/>
            <a:endCxn id="44" idx="2"/>
          </p:cNvCxnSpPr>
          <p:nvPr/>
        </p:nvCxnSpPr>
        <p:spPr>
          <a:xfrm rot="5400000" flipH="1" flipV="1">
            <a:off x="3155950" y="-69850"/>
            <a:ext cx="1143000" cy="41783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43" idx="2"/>
          </p:cNvCxnSpPr>
          <p:nvPr/>
        </p:nvCxnSpPr>
        <p:spPr>
          <a:xfrm rot="5400000" flipH="1" flipV="1">
            <a:off x="4437698" y="-1315402"/>
            <a:ext cx="1106805" cy="67056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1" idx="0"/>
            <a:endCxn id="45" idx="2"/>
          </p:cNvCxnSpPr>
          <p:nvPr/>
        </p:nvCxnSpPr>
        <p:spPr>
          <a:xfrm rot="5400000" flipH="1" flipV="1">
            <a:off x="2311400" y="1612900"/>
            <a:ext cx="1143000" cy="8128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0"/>
            <a:endCxn id="44" idx="2"/>
          </p:cNvCxnSpPr>
          <p:nvPr/>
        </p:nvCxnSpPr>
        <p:spPr>
          <a:xfrm rot="5400000" flipH="1" flipV="1">
            <a:off x="3575050" y="349250"/>
            <a:ext cx="1143000" cy="33401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1" idx="0"/>
            <a:endCxn id="43" idx="2"/>
          </p:cNvCxnSpPr>
          <p:nvPr/>
        </p:nvCxnSpPr>
        <p:spPr>
          <a:xfrm rot="5400000" flipH="1" flipV="1">
            <a:off x="4856798" y="-896302"/>
            <a:ext cx="1106805" cy="58674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0"/>
            <a:endCxn id="45" idx="2"/>
          </p:cNvCxnSpPr>
          <p:nvPr/>
        </p:nvCxnSpPr>
        <p:spPr>
          <a:xfrm rot="16200000" flipV="1">
            <a:off x="2730500" y="2006600"/>
            <a:ext cx="1143000" cy="254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2" idx="0"/>
            <a:endCxn id="44" idx="2"/>
          </p:cNvCxnSpPr>
          <p:nvPr/>
        </p:nvCxnSpPr>
        <p:spPr>
          <a:xfrm rot="5400000" flipH="1" flipV="1">
            <a:off x="3994150" y="768350"/>
            <a:ext cx="1143000" cy="25019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0"/>
            <a:endCxn id="43" idx="2"/>
          </p:cNvCxnSpPr>
          <p:nvPr/>
        </p:nvCxnSpPr>
        <p:spPr>
          <a:xfrm rot="5400000" flipH="1" flipV="1">
            <a:off x="5275898" y="-477202"/>
            <a:ext cx="1106805" cy="50292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3" idx="0"/>
            <a:endCxn id="45" idx="2"/>
          </p:cNvCxnSpPr>
          <p:nvPr/>
        </p:nvCxnSpPr>
        <p:spPr>
          <a:xfrm rot="16200000" flipV="1">
            <a:off x="3149600" y="1587500"/>
            <a:ext cx="1143000" cy="8636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4" idx="0"/>
            <a:endCxn id="45" idx="2"/>
          </p:cNvCxnSpPr>
          <p:nvPr/>
        </p:nvCxnSpPr>
        <p:spPr>
          <a:xfrm rot="16200000" flipV="1">
            <a:off x="3568700" y="1168400"/>
            <a:ext cx="1143000" cy="17018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5" idx="0"/>
            <a:endCxn id="45" idx="2"/>
          </p:cNvCxnSpPr>
          <p:nvPr/>
        </p:nvCxnSpPr>
        <p:spPr>
          <a:xfrm rot="16200000" flipV="1">
            <a:off x="3987800" y="749300"/>
            <a:ext cx="1143000" cy="25400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6" idx="0"/>
            <a:endCxn id="45" idx="2"/>
          </p:cNvCxnSpPr>
          <p:nvPr/>
        </p:nvCxnSpPr>
        <p:spPr>
          <a:xfrm rot="16200000" flipV="1">
            <a:off x="4406900" y="330200"/>
            <a:ext cx="1143000" cy="33782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7" idx="0"/>
            <a:endCxn id="45" idx="2"/>
          </p:cNvCxnSpPr>
          <p:nvPr/>
        </p:nvCxnSpPr>
        <p:spPr>
          <a:xfrm rot="16200000" flipV="1">
            <a:off x="4826000" y="-88900"/>
            <a:ext cx="1143000" cy="42164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8" idx="0"/>
            <a:endCxn id="45" idx="2"/>
          </p:cNvCxnSpPr>
          <p:nvPr/>
        </p:nvCxnSpPr>
        <p:spPr>
          <a:xfrm rot="16200000" flipV="1">
            <a:off x="5245100" y="-508000"/>
            <a:ext cx="1143000" cy="50546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3" idx="0"/>
            <a:endCxn id="44" idx="2"/>
          </p:cNvCxnSpPr>
          <p:nvPr/>
        </p:nvCxnSpPr>
        <p:spPr>
          <a:xfrm rot="5400000" flipH="1" flipV="1">
            <a:off x="4413250" y="1187450"/>
            <a:ext cx="1143000" cy="16637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3" idx="0"/>
            <a:endCxn id="43" idx="2"/>
          </p:cNvCxnSpPr>
          <p:nvPr/>
        </p:nvCxnSpPr>
        <p:spPr>
          <a:xfrm rot="5400000" flipH="1" flipV="1">
            <a:off x="5694998" y="-58102"/>
            <a:ext cx="1106805" cy="41910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4" idx="0"/>
            <a:endCxn id="44" idx="2"/>
          </p:cNvCxnSpPr>
          <p:nvPr/>
        </p:nvCxnSpPr>
        <p:spPr>
          <a:xfrm rot="5400000" flipH="1" flipV="1">
            <a:off x="4832350" y="1606550"/>
            <a:ext cx="1143000" cy="8255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4" idx="0"/>
            <a:endCxn id="43" idx="2"/>
          </p:cNvCxnSpPr>
          <p:nvPr/>
        </p:nvCxnSpPr>
        <p:spPr>
          <a:xfrm rot="5400000" flipH="1" flipV="1">
            <a:off x="6114098" y="360998"/>
            <a:ext cx="1106805" cy="33528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5" idx="0"/>
            <a:endCxn id="44" idx="2"/>
          </p:cNvCxnSpPr>
          <p:nvPr/>
        </p:nvCxnSpPr>
        <p:spPr>
          <a:xfrm rot="16200000" flipV="1">
            <a:off x="5251450" y="2012950"/>
            <a:ext cx="1143000" cy="127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5" idx="0"/>
            <a:endCxn id="43" idx="2"/>
          </p:cNvCxnSpPr>
          <p:nvPr/>
        </p:nvCxnSpPr>
        <p:spPr>
          <a:xfrm rot="5400000" flipH="1" flipV="1">
            <a:off x="6533198" y="780098"/>
            <a:ext cx="1106805" cy="25146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6" idx="0"/>
            <a:endCxn id="44" idx="2"/>
          </p:cNvCxnSpPr>
          <p:nvPr/>
        </p:nvCxnSpPr>
        <p:spPr>
          <a:xfrm rot="16200000" flipV="1">
            <a:off x="5670550" y="1593850"/>
            <a:ext cx="1143000" cy="8509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6" idx="0"/>
            <a:endCxn id="43" idx="2"/>
          </p:cNvCxnSpPr>
          <p:nvPr/>
        </p:nvCxnSpPr>
        <p:spPr>
          <a:xfrm rot="5400000" flipH="1" flipV="1">
            <a:off x="6952298" y="1199198"/>
            <a:ext cx="1106805" cy="16764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7" idx="0"/>
            <a:endCxn id="44" idx="2"/>
          </p:cNvCxnSpPr>
          <p:nvPr/>
        </p:nvCxnSpPr>
        <p:spPr>
          <a:xfrm rot="16200000" flipV="1">
            <a:off x="6089650" y="1174750"/>
            <a:ext cx="1143000" cy="16891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7" idx="0"/>
            <a:endCxn id="43" idx="2"/>
          </p:cNvCxnSpPr>
          <p:nvPr/>
        </p:nvCxnSpPr>
        <p:spPr>
          <a:xfrm rot="5400000" flipH="1" flipV="1">
            <a:off x="7371398" y="1618298"/>
            <a:ext cx="1106805" cy="8382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8" idx="0"/>
            <a:endCxn id="44" idx="2"/>
          </p:cNvCxnSpPr>
          <p:nvPr/>
        </p:nvCxnSpPr>
        <p:spPr>
          <a:xfrm rot="16200000" flipV="1">
            <a:off x="6508750" y="755650"/>
            <a:ext cx="1143000" cy="252730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8" idx="0"/>
            <a:endCxn id="43" idx="2"/>
          </p:cNvCxnSpPr>
          <p:nvPr/>
        </p:nvCxnSpPr>
        <p:spPr>
          <a:xfrm rot="5400000" flipH="1" flipV="1">
            <a:off x="7790498" y="2037398"/>
            <a:ext cx="1106805" cy="0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4381500" y="-800101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Brace 69"/>
          <p:cNvSpPr/>
          <p:nvPr/>
        </p:nvSpPr>
        <p:spPr>
          <a:xfrm rot="16200000">
            <a:off x="4457700" y="-3314700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946669" y="838200"/>
            <a:ext cx="12506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Fewer Core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Switches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27343" y="3437100"/>
            <a:ext cx="3433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/>
              <a:t>N</a:t>
            </a:r>
            <a:r>
              <a:rPr lang="en-US" sz="3000" dirty="0" smtClean="0"/>
              <a:t> pods, </a:t>
            </a:r>
            <a:r>
              <a:rPr lang="en-US" sz="3000" b="1" dirty="0" err="1" smtClean="0"/>
              <a:t>k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sp>
        <p:nvSpPr>
          <p:cNvPr id="84" name="TextBox 83"/>
          <p:cNvSpPr txBox="1"/>
          <p:nvPr/>
        </p:nvSpPr>
        <p:spPr>
          <a:xfrm>
            <a:off x="1897799" y="41171"/>
            <a:ext cx="57524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Less than </a:t>
            </a:r>
            <a:r>
              <a:rPr lang="en-US" sz="3000" b="1" i="1" dirty="0" err="1" smtClean="0"/>
              <a:t>k</a:t>
            </a:r>
            <a:r>
              <a:rPr lang="en-US" sz="3000" dirty="0" smtClean="0"/>
              <a:t> switches, </a:t>
            </a:r>
            <a:r>
              <a:rPr lang="en-US" sz="3000" b="1" dirty="0" smtClean="0"/>
              <a:t>N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pic>
        <p:nvPicPr>
          <p:cNvPr id="6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90864"/>
            <a:ext cx="685800" cy="548512"/>
          </a:xfrm>
          <a:prstGeom prst="rect">
            <a:avLst/>
          </a:prstGeom>
        </p:spPr>
      </p:pic>
      <p:pic>
        <p:nvPicPr>
          <p:cNvPr id="7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590864"/>
            <a:ext cx="685800" cy="548512"/>
          </a:xfrm>
          <a:prstGeom prst="rect">
            <a:avLst/>
          </a:prstGeom>
        </p:spPr>
      </p:pic>
      <p:pic>
        <p:nvPicPr>
          <p:cNvPr id="80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2590864"/>
            <a:ext cx="685800" cy="548512"/>
          </a:xfrm>
          <a:prstGeom prst="rect">
            <a:avLst/>
          </a:prstGeom>
        </p:spPr>
      </p:pic>
      <p:pic>
        <p:nvPicPr>
          <p:cNvPr id="86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2590864"/>
            <a:ext cx="685800" cy="548512"/>
          </a:xfrm>
          <a:prstGeom prst="rect">
            <a:avLst/>
          </a:prstGeom>
        </p:spPr>
      </p:pic>
      <p:pic>
        <p:nvPicPr>
          <p:cNvPr id="8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2590864"/>
            <a:ext cx="685800" cy="548512"/>
          </a:xfrm>
          <a:prstGeom prst="rect">
            <a:avLst/>
          </a:prstGeom>
        </p:spPr>
      </p:pic>
      <p:pic>
        <p:nvPicPr>
          <p:cNvPr id="90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2590864"/>
            <a:ext cx="685800" cy="548512"/>
          </a:xfrm>
          <a:prstGeom prst="rect">
            <a:avLst/>
          </a:prstGeom>
        </p:spPr>
      </p:pic>
      <p:pic>
        <p:nvPicPr>
          <p:cNvPr id="92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2590864"/>
            <a:ext cx="685800" cy="548512"/>
          </a:xfrm>
          <a:prstGeom prst="rect">
            <a:avLst/>
          </a:prstGeom>
        </p:spPr>
      </p:pic>
      <p:pic>
        <p:nvPicPr>
          <p:cNvPr id="94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2590864"/>
            <a:ext cx="685800" cy="548512"/>
          </a:xfrm>
          <a:prstGeom prst="rect">
            <a:avLst/>
          </a:prstGeom>
        </p:spPr>
      </p:pic>
      <p:pic>
        <p:nvPicPr>
          <p:cNvPr id="96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2590864"/>
            <a:ext cx="685800" cy="548512"/>
          </a:xfrm>
          <a:prstGeom prst="rect">
            <a:avLst/>
          </a:prstGeom>
        </p:spPr>
      </p:pic>
      <p:pic>
        <p:nvPicPr>
          <p:cNvPr id="9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2590864"/>
            <a:ext cx="685800" cy="54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231" y="1423380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Analysis</a:t>
            </a:r>
            <a:endParaRPr lang="en-US" sz="4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231" y="712958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Technology</a:t>
            </a:r>
            <a:endParaRPr lang="en-US" sz="3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31" y="64091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Intro</a:t>
            </a:r>
            <a:endParaRPr lang="en-US" sz="3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31" y="2256912"/>
            <a:ext cx="7385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latin typeface="+mj-lt"/>
              </a:rPr>
              <a:t>Data Plane</a:t>
            </a:r>
            <a:endParaRPr lang="en-US" sz="7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231" y="3552109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Control Plane</a:t>
            </a:r>
            <a:endParaRPr lang="en-US" sz="4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231" y="4385641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Experimental Setup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31" y="5096063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Evaluation</a:t>
            </a:r>
            <a:endParaRPr lang="en-US" sz="32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31" y="5744930"/>
            <a:ext cx="738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Related Work</a:t>
            </a:r>
            <a:endParaRPr lang="en-US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231" y="6332241"/>
            <a:ext cx="738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Conclusion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16200000" flipV="1">
            <a:off x="6457693" y="3421308"/>
            <a:ext cx="2092301" cy="590090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522615" y="3491917"/>
            <a:ext cx="2092296" cy="4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3"/>
          </p:cNvCxnSpPr>
          <p:nvPr/>
        </p:nvCxnSpPr>
        <p:spPr>
          <a:xfrm rot="16200000" flipV="1">
            <a:off x="3584207" y="3249055"/>
            <a:ext cx="2092295" cy="93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068220" y="2670211"/>
            <a:ext cx="2116094" cy="2092286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634234" y="2670210"/>
            <a:ext cx="2500387" cy="2092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1" idx="3"/>
          </p:cNvCxnSpPr>
          <p:nvPr/>
        </p:nvCxnSpPr>
        <p:spPr>
          <a:xfrm rot="5400000" flipH="1" flipV="1">
            <a:off x="5222141" y="3306987"/>
            <a:ext cx="2092293" cy="818734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6685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Cube 5"/>
          <p:cNvSpPr/>
          <p:nvPr/>
        </p:nvSpPr>
        <p:spPr>
          <a:xfrm>
            <a:off x="46016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7" name="Cube 6"/>
          <p:cNvSpPr/>
          <p:nvPr/>
        </p:nvSpPr>
        <p:spPr>
          <a:xfrm>
            <a:off x="65347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0" name="Cube 9"/>
          <p:cNvSpPr/>
          <p:nvPr/>
        </p:nvSpPr>
        <p:spPr>
          <a:xfrm>
            <a:off x="3344320" y="1904881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1" name="Cube 10"/>
          <p:cNvSpPr/>
          <p:nvPr/>
        </p:nvSpPr>
        <p:spPr>
          <a:xfrm>
            <a:off x="5858920" y="1904881"/>
            <a:ext cx="1828800" cy="76532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68500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81700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1288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7627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2859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98148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8544" y="843953"/>
            <a:ext cx="2531462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Pod 1 -&gt; 2: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</a:p>
          <a:p>
            <a:r>
              <a:rPr lang="en-US" sz="2200" dirty="0" smtClean="0"/>
              <a:t>Pod 1 -&gt; 3: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80G</a:t>
            </a:r>
            <a:endParaRPr lang="en-US" sz="2200" dirty="0"/>
          </a:p>
        </p:txBody>
      </p:sp>
      <p:sp>
        <p:nvSpPr>
          <p:cNvPr id="81" name="Freeform 80"/>
          <p:cNvSpPr/>
          <p:nvPr/>
        </p:nvSpPr>
        <p:spPr>
          <a:xfrm>
            <a:off x="3364099" y="2228850"/>
            <a:ext cx="1664886" cy="2490449"/>
          </a:xfrm>
          <a:custGeom>
            <a:avLst/>
            <a:gdLst>
              <a:gd name="connsiteX0" fmla="*/ 0 w 1664886"/>
              <a:gd name="connsiteY0" fmla="*/ 2116534 h 2116534"/>
              <a:gd name="connsiteX1" fmla="*/ 566405 w 1664886"/>
              <a:gd name="connsiteY1" fmla="*/ 5720 h 2116534"/>
              <a:gd name="connsiteX2" fmla="*/ 1664886 w 1664886"/>
              <a:gd name="connsiteY2" fmla="*/ 2082212 h 211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886" h="2116534">
                <a:moveTo>
                  <a:pt x="0" y="2116534"/>
                </a:moveTo>
                <a:cubicBezTo>
                  <a:pt x="144462" y="1063987"/>
                  <a:pt x="288924" y="11440"/>
                  <a:pt x="566405" y="5720"/>
                </a:cubicBezTo>
                <a:cubicBezTo>
                  <a:pt x="843886" y="0"/>
                  <a:pt x="1398848" y="1830516"/>
                  <a:pt x="1664886" y="2082212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314600" y="1341622"/>
            <a:ext cx="873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OCS</a:t>
            </a:r>
            <a:endParaRPr lang="en-US" sz="3200" b="1" dirty="0"/>
          </a:p>
        </p:txBody>
      </p:sp>
      <p:sp>
        <p:nvSpPr>
          <p:cNvPr id="99" name="Block Arc 98"/>
          <p:cNvSpPr/>
          <p:nvPr/>
        </p:nvSpPr>
        <p:spPr>
          <a:xfrm>
            <a:off x="6176162" y="2228850"/>
            <a:ext cx="1032636" cy="760152"/>
          </a:xfrm>
          <a:prstGeom prst="blockArc">
            <a:avLst>
              <a:gd name="adj1" fmla="val 10800000"/>
              <a:gd name="adj2" fmla="val 21555548"/>
              <a:gd name="adj3" fmla="val 7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44697" y="1320105"/>
            <a:ext cx="797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EPS</a:t>
            </a:r>
            <a:endParaRPr lang="en-US" sz="3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192870" y="585887"/>
            <a:ext cx="2646878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Setup a Circuit</a:t>
            </a:r>
            <a:endParaRPr lang="en-US" sz="3200" b="1" dirty="0"/>
          </a:p>
        </p:txBody>
      </p:sp>
      <p:sp>
        <p:nvSpPr>
          <p:cNvPr id="98" name="Freeform 97"/>
          <p:cNvSpPr/>
          <p:nvPr/>
        </p:nvSpPr>
        <p:spPr>
          <a:xfrm>
            <a:off x="4084978" y="2228850"/>
            <a:ext cx="3707375" cy="2490449"/>
          </a:xfrm>
          <a:custGeom>
            <a:avLst/>
            <a:gdLst>
              <a:gd name="connsiteX0" fmla="*/ 0 w 3707375"/>
              <a:gd name="connsiteY0" fmla="*/ 2539841 h 2539841"/>
              <a:gd name="connsiteX1" fmla="*/ 2608893 w 3707375"/>
              <a:gd name="connsiteY1" fmla="*/ 0 h 2539841"/>
              <a:gd name="connsiteX2" fmla="*/ 3707375 w 3707375"/>
              <a:gd name="connsiteY2" fmla="*/ 2539841 h 253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7375" h="2539841">
                <a:moveTo>
                  <a:pt x="0" y="2539841"/>
                </a:moveTo>
                <a:cubicBezTo>
                  <a:pt x="995498" y="1269920"/>
                  <a:pt x="1990997" y="0"/>
                  <a:pt x="2608893" y="0"/>
                </a:cubicBezTo>
                <a:cubicBezTo>
                  <a:pt x="3226789" y="0"/>
                  <a:pt x="3707375" y="2539841"/>
                  <a:pt x="3707375" y="2539841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0138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1</a:t>
            </a:r>
            <a:endParaRPr lang="en-US" sz="3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9469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2</a:t>
            </a:r>
            <a:endParaRPr lang="en-US" sz="3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8800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3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allAtOnce"/>
      <p:bldP spid="81" grpId="0" animBg="1"/>
      <p:bldP spid="99" grpId="0" animBg="1"/>
      <p:bldP spid="101" grpId="0" animBg="1"/>
      <p:bldP spid="101" grpId="1" animBg="1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16200000" flipV="1">
            <a:off x="6457693" y="3421308"/>
            <a:ext cx="2092301" cy="590090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522615" y="3491917"/>
            <a:ext cx="2092296" cy="4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3"/>
          </p:cNvCxnSpPr>
          <p:nvPr/>
        </p:nvCxnSpPr>
        <p:spPr>
          <a:xfrm rot="16200000" flipV="1">
            <a:off x="3584207" y="3249055"/>
            <a:ext cx="2092295" cy="93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068220" y="2670211"/>
            <a:ext cx="2116094" cy="2092286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634234" y="2670210"/>
            <a:ext cx="2500387" cy="2092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1" idx="3"/>
          </p:cNvCxnSpPr>
          <p:nvPr/>
        </p:nvCxnSpPr>
        <p:spPr>
          <a:xfrm rot="5400000" flipH="1" flipV="1">
            <a:off x="5222141" y="3306987"/>
            <a:ext cx="2092293" cy="818734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6685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Cube 5"/>
          <p:cNvSpPr/>
          <p:nvPr/>
        </p:nvSpPr>
        <p:spPr>
          <a:xfrm>
            <a:off x="46016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7" name="Cube 6"/>
          <p:cNvSpPr/>
          <p:nvPr/>
        </p:nvSpPr>
        <p:spPr>
          <a:xfrm>
            <a:off x="65347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0" name="Cube 9"/>
          <p:cNvSpPr/>
          <p:nvPr/>
        </p:nvSpPr>
        <p:spPr>
          <a:xfrm>
            <a:off x="3344320" y="1904881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1" name="Cube 10"/>
          <p:cNvSpPr/>
          <p:nvPr/>
        </p:nvSpPr>
        <p:spPr>
          <a:xfrm>
            <a:off x="5858920" y="1904881"/>
            <a:ext cx="1828800" cy="76532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68500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81700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1288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7627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2859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98148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8544" y="843953"/>
            <a:ext cx="2531462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Pod 1 -&gt; 2: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</a:p>
          <a:p>
            <a:r>
              <a:rPr lang="en-US" sz="2200" dirty="0" smtClean="0"/>
              <a:t>Pod 1 -&gt; 3: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80G</a:t>
            </a:r>
            <a:endParaRPr lang="en-US" sz="2200" dirty="0"/>
          </a:p>
        </p:txBody>
      </p:sp>
      <p:sp>
        <p:nvSpPr>
          <p:cNvPr id="81" name="Freeform 80"/>
          <p:cNvSpPr/>
          <p:nvPr/>
        </p:nvSpPr>
        <p:spPr>
          <a:xfrm>
            <a:off x="3364099" y="2228850"/>
            <a:ext cx="1664886" cy="2490449"/>
          </a:xfrm>
          <a:custGeom>
            <a:avLst/>
            <a:gdLst>
              <a:gd name="connsiteX0" fmla="*/ 0 w 1664886"/>
              <a:gd name="connsiteY0" fmla="*/ 2116534 h 2116534"/>
              <a:gd name="connsiteX1" fmla="*/ 566405 w 1664886"/>
              <a:gd name="connsiteY1" fmla="*/ 5720 h 2116534"/>
              <a:gd name="connsiteX2" fmla="*/ 1664886 w 1664886"/>
              <a:gd name="connsiteY2" fmla="*/ 2082212 h 211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886" h="2116534">
                <a:moveTo>
                  <a:pt x="0" y="2116534"/>
                </a:moveTo>
                <a:cubicBezTo>
                  <a:pt x="144462" y="1063987"/>
                  <a:pt x="288924" y="11440"/>
                  <a:pt x="566405" y="5720"/>
                </a:cubicBezTo>
                <a:cubicBezTo>
                  <a:pt x="843886" y="0"/>
                  <a:pt x="1398848" y="1830516"/>
                  <a:pt x="1664886" y="2082212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314600" y="1341622"/>
            <a:ext cx="873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OCS</a:t>
            </a:r>
            <a:endParaRPr lang="en-US" sz="3200" b="1" dirty="0"/>
          </a:p>
        </p:txBody>
      </p:sp>
      <p:sp>
        <p:nvSpPr>
          <p:cNvPr id="99" name="Block Arc 98"/>
          <p:cNvSpPr/>
          <p:nvPr/>
        </p:nvSpPr>
        <p:spPr>
          <a:xfrm>
            <a:off x="6176162" y="2228850"/>
            <a:ext cx="1032636" cy="760152"/>
          </a:xfrm>
          <a:prstGeom prst="blockArc">
            <a:avLst>
              <a:gd name="adj1" fmla="val 10800000"/>
              <a:gd name="adj2" fmla="val 21555548"/>
              <a:gd name="adj3" fmla="val 7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44697" y="1320105"/>
            <a:ext cx="797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EPS</a:t>
            </a:r>
            <a:endParaRPr lang="en-US" sz="3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471982" y="585887"/>
            <a:ext cx="4077358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Traffic Patterns Change</a:t>
            </a:r>
            <a:endParaRPr lang="en-US" sz="3200" b="1" dirty="0"/>
          </a:p>
        </p:txBody>
      </p:sp>
      <p:sp>
        <p:nvSpPr>
          <p:cNvPr id="98" name="Freeform 97"/>
          <p:cNvSpPr/>
          <p:nvPr/>
        </p:nvSpPr>
        <p:spPr>
          <a:xfrm>
            <a:off x="4084978" y="2228850"/>
            <a:ext cx="3707375" cy="2490449"/>
          </a:xfrm>
          <a:custGeom>
            <a:avLst/>
            <a:gdLst>
              <a:gd name="connsiteX0" fmla="*/ 0 w 3707375"/>
              <a:gd name="connsiteY0" fmla="*/ 2539841 h 2539841"/>
              <a:gd name="connsiteX1" fmla="*/ 2608893 w 3707375"/>
              <a:gd name="connsiteY1" fmla="*/ 0 h 2539841"/>
              <a:gd name="connsiteX2" fmla="*/ 3707375 w 3707375"/>
              <a:gd name="connsiteY2" fmla="*/ 2539841 h 253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7375" h="2539841">
                <a:moveTo>
                  <a:pt x="0" y="2539841"/>
                </a:moveTo>
                <a:cubicBezTo>
                  <a:pt x="995498" y="1269920"/>
                  <a:pt x="1990997" y="0"/>
                  <a:pt x="2608893" y="0"/>
                </a:cubicBezTo>
                <a:cubicBezTo>
                  <a:pt x="3226789" y="0"/>
                  <a:pt x="3707375" y="2539841"/>
                  <a:pt x="3707375" y="2539841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138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1</a:t>
            </a:r>
            <a:endParaRPr 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9469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2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800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3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16200000" flipV="1">
            <a:off x="6457693" y="3421308"/>
            <a:ext cx="2092301" cy="590090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522615" y="3491917"/>
            <a:ext cx="2092296" cy="4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3"/>
          </p:cNvCxnSpPr>
          <p:nvPr/>
        </p:nvCxnSpPr>
        <p:spPr>
          <a:xfrm rot="16200000" flipV="1">
            <a:off x="3584207" y="3249055"/>
            <a:ext cx="2092295" cy="93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068220" y="2670211"/>
            <a:ext cx="2116094" cy="2092286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634234" y="2670210"/>
            <a:ext cx="2500387" cy="2092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1" idx="3"/>
          </p:cNvCxnSpPr>
          <p:nvPr/>
        </p:nvCxnSpPr>
        <p:spPr>
          <a:xfrm rot="5400000" flipH="1" flipV="1">
            <a:off x="5222141" y="3306987"/>
            <a:ext cx="2092293" cy="818734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6685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Cube 5"/>
          <p:cNvSpPr/>
          <p:nvPr/>
        </p:nvSpPr>
        <p:spPr>
          <a:xfrm>
            <a:off x="46016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7" name="Cube 6"/>
          <p:cNvSpPr/>
          <p:nvPr/>
        </p:nvSpPr>
        <p:spPr>
          <a:xfrm>
            <a:off x="65347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0" name="Cube 9"/>
          <p:cNvSpPr/>
          <p:nvPr/>
        </p:nvSpPr>
        <p:spPr>
          <a:xfrm>
            <a:off x="3344320" y="1904881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1" name="Cube 10"/>
          <p:cNvSpPr/>
          <p:nvPr/>
        </p:nvSpPr>
        <p:spPr>
          <a:xfrm>
            <a:off x="5858920" y="1904881"/>
            <a:ext cx="1828800" cy="76532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68500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81700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1288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7627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2859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98148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8544" y="843953"/>
            <a:ext cx="269817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Pod 1 -&gt; 2: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</a:t>
            </a:r>
            <a:r>
              <a:rPr lang="en-US" sz="2200" strike="sngStrike" dirty="0" smtClean="0"/>
              <a:t>10G</a:t>
            </a:r>
            <a:r>
              <a:rPr lang="en-US" sz="2200" dirty="0" smtClean="0"/>
              <a:t> </a:t>
            </a:r>
            <a:r>
              <a:rPr lang="en-US" sz="2200" b="1" dirty="0" smtClean="0"/>
              <a:t>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</a:p>
          <a:p>
            <a:r>
              <a:rPr lang="en-US" sz="2200" dirty="0" smtClean="0"/>
              <a:t>Pod 1 -&gt; 3: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</a:t>
            </a:r>
            <a:r>
              <a:rPr lang="en-US" sz="2200" dirty="0" smtClean="0">
                <a:solidFill>
                  <a:srgbClr val="000000"/>
                </a:solidFill>
              </a:rPr>
              <a:t>Capacity = 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</a:t>
            </a:r>
            <a:r>
              <a:rPr lang="en-US" sz="2200" strike="sngStrike" dirty="0" smtClean="0"/>
              <a:t>80G</a:t>
            </a:r>
            <a:r>
              <a:rPr lang="en-US" sz="2200" dirty="0" smtClean="0"/>
              <a:t> </a:t>
            </a:r>
            <a:r>
              <a:rPr lang="en-US" sz="2200" b="1" dirty="0" smtClean="0"/>
              <a:t>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  <a:endParaRPr lang="en-US" sz="2200" dirty="0"/>
          </a:p>
        </p:txBody>
      </p:sp>
      <p:sp>
        <p:nvSpPr>
          <p:cNvPr id="83" name="TextBox 82"/>
          <p:cNvSpPr txBox="1"/>
          <p:nvPr/>
        </p:nvSpPr>
        <p:spPr>
          <a:xfrm>
            <a:off x="6314600" y="1341622"/>
            <a:ext cx="873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OCS</a:t>
            </a:r>
            <a:endParaRPr lang="en-US" sz="3200" b="1" dirty="0"/>
          </a:p>
        </p:txBody>
      </p:sp>
      <p:sp>
        <p:nvSpPr>
          <p:cNvPr id="99" name="Block Arc 98"/>
          <p:cNvSpPr/>
          <p:nvPr/>
        </p:nvSpPr>
        <p:spPr>
          <a:xfrm>
            <a:off x="6176162" y="2228850"/>
            <a:ext cx="1032636" cy="760152"/>
          </a:xfrm>
          <a:prstGeom prst="blockArc">
            <a:avLst>
              <a:gd name="adj1" fmla="val 10800000"/>
              <a:gd name="adj2" fmla="val 21555548"/>
              <a:gd name="adj3" fmla="val 7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44697" y="1320105"/>
            <a:ext cx="797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EPS</a:t>
            </a:r>
            <a:endParaRPr lang="en-US" sz="3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471982" y="585887"/>
            <a:ext cx="4077358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Traffic Patterns Change</a:t>
            </a:r>
            <a:endParaRPr lang="en-US" sz="3200" b="1" dirty="0"/>
          </a:p>
        </p:txBody>
      </p:sp>
      <p:sp>
        <p:nvSpPr>
          <p:cNvPr id="34" name="Freeform 33"/>
          <p:cNvSpPr/>
          <p:nvPr/>
        </p:nvSpPr>
        <p:spPr>
          <a:xfrm>
            <a:off x="3364099" y="2228850"/>
            <a:ext cx="1664886" cy="2490449"/>
          </a:xfrm>
          <a:custGeom>
            <a:avLst/>
            <a:gdLst>
              <a:gd name="connsiteX0" fmla="*/ 0 w 1664886"/>
              <a:gd name="connsiteY0" fmla="*/ 2116534 h 2116534"/>
              <a:gd name="connsiteX1" fmla="*/ 566405 w 1664886"/>
              <a:gd name="connsiteY1" fmla="*/ 5720 h 2116534"/>
              <a:gd name="connsiteX2" fmla="*/ 1664886 w 1664886"/>
              <a:gd name="connsiteY2" fmla="*/ 2082212 h 211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886" h="2116534">
                <a:moveTo>
                  <a:pt x="0" y="2116534"/>
                </a:moveTo>
                <a:cubicBezTo>
                  <a:pt x="144462" y="1063987"/>
                  <a:pt x="288924" y="11440"/>
                  <a:pt x="566405" y="5720"/>
                </a:cubicBezTo>
                <a:cubicBezTo>
                  <a:pt x="843886" y="0"/>
                  <a:pt x="1398848" y="1830516"/>
                  <a:pt x="1664886" y="2082212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084978" y="2228850"/>
            <a:ext cx="3707375" cy="2490449"/>
          </a:xfrm>
          <a:custGeom>
            <a:avLst/>
            <a:gdLst>
              <a:gd name="connsiteX0" fmla="*/ 0 w 3707375"/>
              <a:gd name="connsiteY0" fmla="*/ 2539841 h 2539841"/>
              <a:gd name="connsiteX1" fmla="*/ 2608893 w 3707375"/>
              <a:gd name="connsiteY1" fmla="*/ 0 h 2539841"/>
              <a:gd name="connsiteX2" fmla="*/ 3707375 w 3707375"/>
              <a:gd name="connsiteY2" fmla="*/ 2539841 h 253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7375" h="2539841">
                <a:moveTo>
                  <a:pt x="0" y="2539841"/>
                </a:moveTo>
                <a:cubicBezTo>
                  <a:pt x="995498" y="1269920"/>
                  <a:pt x="1990997" y="0"/>
                  <a:pt x="2608893" y="0"/>
                </a:cubicBezTo>
                <a:cubicBezTo>
                  <a:pt x="3226789" y="0"/>
                  <a:pt x="3707375" y="2539841"/>
                  <a:pt x="3707375" y="2539841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0138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1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9469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2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800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3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16200000" flipV="1">
            <a:off x="6457693" y="3421308"/>
            <a:ext cx="2092301" cy="590090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522615" y="3491917"/>
            <a:ext cx="2092296" cy="4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3"/>
          </p:cNvCxnSpPr>
          <p:nvPr/>
        </p:nvCxnSpPr>
        <p:spPr>
          <a:xfrm rot="16200000" flipV="1">
            <a:off x="3584207" y="3249055"/>
            <a:ext cx="2092295" cy="93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068220" y="2670211"/>
            <a:ext cx="2116094" cy="2092286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634234" y="2670210"/>
            <a:ext cx="2500387" cy="2092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1" idx="3"/>
          </p:cNvCxnSpPr>
          <p:nvPr/>
        </p:nvCxnSpPr>
        <p:spPr>
          <a:xfrm rot="5400000" flipH="1" flipV="1">
            <a:off x="5222141" y="3306987"/>
            <a:ext cx="2092293" cy="818734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6685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Cube 5"/>
          <p:cNvSpPr/>
          <p:nvPr/>
        </p:nvSpPr>
        <p:spPr>
          <a:xfrm>
            <a:off x="46016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7" name="Cube 6"/>
          <p:cNvSpPr/>
          <p:nvPr/>
        </p:nvSpPr>
        <p:spPr>
          <a:xfrm>
            <a:off x="65347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0" name="Cube 9"/>
          <p:cNvSpPr/>
          <p:nvPr/>
        </p:nvSpPr>
        <p:spPr>
          <a:xfrm>
            <a:off x="3344320" y="1904881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1" name="Cube 10"/>
          <p:cNvSpPr/>
          <p:nvPr/>
        </p:nvSpPr>
        <p:spPr>
          <a:xfrm>
            <a:off x="5858920" y="1904881"/>
            <a:ext cx="1828800" cy="76532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68500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81700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1288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7627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2859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98148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8544" y="843953"/>
            <a:ext cx="269817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Pod 1 -&gt; 2: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</a:t>
            </a:r>
            <a:r>
              <a:rPr lang="en-US" sz="2200" strike="sngStrike" dirty="0" smtClean="0"/>
              <a:t>10G</a:t>
            </a:r>
            <a:r>
              <a:rPr lang="en-US" sz="2200" dirty="0" smtClean="0"/>
              <a:t> </a:t>
            </a:r>
            <a:r>
              <a:rPr lang="en-US" sz="2200" b="1" dirty="0" smtClean="0"/>
              <a:t>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</a:p>
          <a:p>
            <a:r>
              <a:rPr lang="en-US" sz="2200" dirty="0" smtClean="0"/>
              <a:t>Pod 1 -&gt; 3: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</a:t>
            </a:r>
            <a:r>
              <a:rPr lang="en-US" sz="2200" strike="sngStrike" dirty="0" smtClean="0"/>
              <a:t>80G</a:t>
            </a:r>
            <a:r>
              <a:rPr lang="en-US" sz="2200" dirty="0" smtClean="0"/>
              <a:t> </a:t>
            </a:r>
            <a:r>
              <a:rPr lang="en-US" sz="2200" b="1" dirty="0" smtClean="0"/>
              <a:t>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  <a:endParaRPr lang="en-US" sz="2200" dirty="0"/>
          </a:p>
        </p:txBody>
      </p:sp>
      <p:sp>
        <p:nvSpPr>
          <p:cNvPr id="83" name="TextBox 82"/>
          <p:cNvSpPr txBox="1"/>
          <p:nvPr/>
        </p:nvSpPr>
        <p:spPr>
          <a:xfrm>
            <a:off x="6314600" y="1341622"/>
            <a:ext cx="873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OCS</a:t>
            </a:r>
            <a:endParaRPr lang="en-US" sz="3200" b="1" dirty="0"/>
          </a:p>
        </p:txBody>
      </p:sp>
      <p:sp>
        <p:nvSpPr>
          <p:cNvPr id="99" name="Block Arc 98"/>
          <p:cNvSpPr/>
          <p:nvPr/>
        </p:nvSpPr>
        <p:spPr>
          <a:xfrm>
            <a:off x="6176162" y="2228850"/>
            <a:ext cx="1032636" cy="760152"/>
          </a:xfrm>
          <a:prstGeom prst="blockArc">
            <a:avLst>
              <a:gd name="adj1" fmla="val 10800000"/>
              <a:gd name="adj2" fmla="val 21555548"/>
              <a:gd name="adj3" fmla="val 7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44697" y="1320105"/>
            <a:ext cx="797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EPS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138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1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9469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2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800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3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192870" y="585887"/>
            <a:ext cx="2646878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Break a Circuit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16200000" flipV="1">
            <a:off x="6457693" y="3421308"/>
            <a:ext cx="2092301" cy="590090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522615" y="3491917"/>
            <a:ext cx="2092296" cy="4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3"/>
          </p:cNvCxnSpPr>
          <p:nvPr/>
        </p:nvCxnSpPr>
        <p:spPr>
          <a:xfrm rot="16200000" flipV="1">
            <a:off x="3584207" y="3249055"/>
            <a:ext cx="2092295" cy="93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068220" y="2670211"/>
            <a:ext cx="2116094" cy="2092286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634234" y="2670210"/>
            <a:ext cx="2500387" cy="2092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1" idx="3"/>
          </p:cNvCxnSpPr>
          <p:nvPr/>
        </p:nvCxnSpPr>
        <p:spPr>
          <a:xfrm rot="5400000" flipH="1" flipV="1">
            <a:off x="5222141" y="3306987"/>
            <a:ext cx="2092293" cy="818734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6685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Cube 5"/>
          <p:cNvSpPr/>
          <p:nvPr/>
        </p:nvSpPr>
        <p:spPr>
          <a:xfrm>
            <a:off x="46016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7" name="Cube 6"/>
          <p:cNvSpPr/>
          <p:nvPr/>
        </p:nvSpPr>
        <p:spPr>
          <a:xfrm>
            <a:off x="65347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0" name="Cube 9"/>
          <p:cNvSpPr/>
          <p:nvPr/>
        </p:nvSpPr>
        <p:spPr>
          <a:xfrm>
            <a:off x="3344320" y="1904881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1" name="Cube 10"/>
          <p:cNvSpPr/>
          <p:nvPr/>
        </p:nvSpPr>
        <p:spPr>
          <a:xfrm>
            <a:off x="5858920" y="1904881"/>
            <a:ext cx="1828800" cy="76532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68500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81700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1288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7627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2859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98148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8544" y="843953"/>
            <a:ext cx="269817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Pod 1 -&gt; 2: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</a:t>
            </a:r>
            <a:r>
              <a:rPr lang="en-US" sz="2200" strike="sngStrike" dirty="0" smtClean="0"/>
              <a:t>10G</a:t>
            </a:r>
            <a:r>
              <a:rPr lang="en-US" sz="2200" dirty="0" smtClean="0"/>
              <a:t> </a:t>
            </a:r>
            <a:r>
              <a:rPr lang="en-US" sz="2200" b="1" dirty="0" smtClean="0"/>
              <a:t>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</a:p>
          <a:p>
            <a:r>
              <a:rPr lang="en-US" sz="2200" dirty="0" smtClean="0"/>
              <a:t>Pod 1 -&gt; 3: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</a:t>
            </a:r>
            <a:r>
              <a:rPr lang="en-US" sz="2200" strike="sngStrike" dirty="0" smtClean="0"/>
              <a:t>80G</a:t>
            </a:r>
            <a:r>
              <a:rPr lang="en-US" sz="2200" dirty="0" smtClean="0"/>
              <a:t> </a:t>
            </a:r>
            <a:r>
              <a:rPr lang="en-US" sz="2200" b="1" dirty="0" smtClean="0"/>
              <a:t>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  <a:endParaRPr lang="en-US" sz="2200" dirty="0"/>
          </a:p>
        </p:txBody>
      </p:sp>
      <p:sp>
        <p:nvSpPr>
          <p:cNvPr id="83" name="TextBox 82"/>
          <p:cNvSpPr txBox="1"/>
          <p:nvPr/>
        </p:nvSpPr>
        <p:spPr>
          <a:xfrm>
            <a:off x="6314600" y="1341622"/>
            <a:ext cx="873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OCS</a:t>
            </a:r>
            <a:endParaRPr lang="en-US" sz="3200" b="1" dirty="0"/>
          </a:p>
        </p:txBody>
      </p:sp>
      <p:sp>
        <p:nvSpPr>
          <p:cNvPr id="99" name="Block Arc 98"/>
          <p:cNvSpPr/>
          <p:nvPr/>
        </p:nvSpPr>
        <p:spPr>
          <a:xfrm>
            <a:off x="6176162" y="2228850"/>
            <a:ext cx="501493" cy="760152"/>
          </a:xfrm>
          <a:prstGeom prst="blockArc">
            <a:avLst>
              <a:gd name="adj1" fmla="val 10800000"/>
              <a:gd name="adj2" fmla="val 21555548"/>
              <a:gd name="adj3" fmla="val 7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44697" y="1320105"/>
            <a:ext cx="797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EPS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138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1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9469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2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800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3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92870" y="585887"/>
            <a:ext cx="2646878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Setup a Circuit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57200" y="1320105"/>
            <a:ext cx="2411300" cy="90874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6457693" y="3421308"/>
            <a:ext cx="2092301" cy="590090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522615" y="3491917"/>
            <a:ext cx="2092296" cy="4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3"/>
          </p:cNvCxnSpPr>
          <p:nvPr/>
        </p:nvCxnSpPr>
        <p:spPr>
          <a:xfrm rot="16200000" flipV="1">
            <a:off x="3584207" y="3249055"/>
            <a:ext cx="2092295" cy="93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068220" y="2670211"/>
            <a:ext cx="2116094" cy="2092286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634234" y="2670210"/>
            <a:ext cx="2500387" cy="2092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1" idx="3"/>
          </p:cNvCxnSpPr>
          <p:nvPr/>
        </p:nvCxnSpPr>
        <p:spPr>
          <a:xfrm rot="5400000" flipH="1" flipV="1">
            <a:off x="5222141" y="3306987"/>
            <a:ext cx="2092293" cy="818734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6685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Cube 5"/>
          <p:cNvSpPr/>
          <p:nvPr/>
        </p:nvSpPr>
        <p:spPr>
          <a:xfrm>
            <a:off x="46016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7" name="Cube 6"/>
          <p:cNvSpPr/>
          <p:nvPr/>
        </p:nvSpPr>
        <p:spPr>
          <a:xfrm>
            <a:off x="65347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0" name="Cube 9"/>
          <p:cNvSpPr/>
          <p:nvPr/>
        </p:nvSpPr>
        <p:spPr>
          <a:xfrm>
            <a:off x="3344320" y="1904881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1" name="Cube 10"/>
          <p:cNvSpPr/>
          <p:nvPr/>
        </p:nvSpPr>
        <p:spPr>
          <a:xfrm>
            <a:off x="5858920" y="1904881"/>
            <a:ext cx="1828800" cy="76532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68500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81700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1288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7627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2859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98148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8544" y="843953"/>
            <a:ext cx="269817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Pod 1 -&gt; 2: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noFill/>
              </a:rPr>
              <a:t>   Capacity = 80G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noFill/>
              </a:rPr>
              <a:t>   Demand = 80G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noFill/>
              </a:rPr>
              <a:t>   Throughput = 80G</a:t>
            </a:r>
          </a:p>
          <a:p>
            <a:r>
              <a:rPr lang="en-US" sz="2200" dirty="0" smtClean="0"/>
              <a:t>Pod 1 -&gt; 3: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</a:t>
            </a:r>
            <a:r>
              <a:rPr lang="en-US" sz="2200" strike="sngStrike" dirty="0" smtClean="0"/>
              <a:t>80G</a:t>
            </a:r>
            <a:r>
              <a:rPr lang="en-US" sz="2200" dirty="0" smtClean="0"/>
              <a:t> </a:t>
            </a:r>
            <a:r>
              <a:rPr lang="en-US" sz="2200" b="1" dirty="0" smtClean="0"/>
              <a:t>10G</a:t>
            </a: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  <a:endParaRPr lang="en-US" sz="2200" dirty="0"/>
          </a:p>
        </p:txBody>
      </p:sp>
      <p:sp>
        <p:nvSpPr>
          <p:cNvPr id="83" name="TextBox 82"/>
          <p:cNvSpPr txBox="1"/>
          <p:nvPr/>
        </p:nvSpPr>
        <p:spPr>
          <a:xfrm>
            <a:off x="6314600" y="1341622"/>
            <a:ext cx="873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OCS</a:t>
            </a:r>
            <a:endParaRPr lang="en-US" sz="3200" b="1" dirty="0"/>
          </a:p>
        </p:txBody>
      </p:sp>
      <p:sp>
        <p:nvSpPr>
          <p:cNvPr id="99" name="Block Arc 98"/>
          <p:cNvSpPr/>
          <p:nvPr/>
        </p:nvSpPr>
        <p:spPr>
          <a:xfrm>
            <a:off x="6176162" y="2228850"/>
            <a:ext cx="501493" cy="760152"/>
          </a:xfrm>
          <a:prstGeom prst="blockArc">
            <a:avLst>
              <a:gd name="adj1" fmla="val 10800000"/>
              <a:gd name="adj2" fmla="val 21555548"/>
              <a:gd name="adj3" fmla="val 7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44697" y="1320105"/>
            <a:ext cx="797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EPS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138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1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9469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2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800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3</a:t>
            </a:r>
            <a:endParaRPr lang="en-US" sz="3200" b="1" dirty="0"/>
          </a:p>
        </p:txBody>
      </p:sp>
      <p:sp>
        <p:nvSpPr>
          <p:cNvPr id="42" name="Freeform 41"/>
          <p:cNvSpPr/>
          <p:nvPr/>
        </p:nvSpPr>
        <p:spPr>
          <a:xfrm>
            <a:off x="4084978" y="2382531"/>
            <a:ext cx="2795116" cy="2353929"/>
          </a:xfrm>
          <a:custGeom>
            <a:avLst/>
            <a:gdLst>
              <a:gd name="connsiteX0" fmla="*/ 0 w 2634639"/>
              <a:gd name="connsiteY0" fmla="*/ 2336768 h 2353929"/>
              <a:gd name="connsiteX1" fmla="*/ 2334273 w 2634639"/>
              <a:gd name="connsiteY1" fmla="*/ 2860 h 2353929"/>
              <a:gd name="connsiteX2" fmla="*/ 1802196 w 2634639"/>
              <a:gd name="connsiteY2" fmla="*/ 2353929 h 235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4639" h="2353929">
                <a:moveTo>
                  <a:pt x="0" y="2336768"/>
                </a:moveTo>
                <a:cubicBezTo>
                  <a:pt x="1016953" y="1168384"/>
                  <a:pt x="2033907" y="0"/>
                  <a:pt x="2334273" y="2860"/>
                </a:cubicBezTo>
                <a:cubicBezTo>
                  <a:pt x="2634639" y="5720"/>
                  <a:pt x="1802196" y="2353929"/>
                  <a:pt x="1802196" y="2353929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7200" y="2652649"/>
            <a:ext cx="2411300" cy="90874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6457693" y="3421308"/>
            <a:ext cx="2092301" cy="590090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522615" y="3491917"/>
            <a:ext cx="2092296" cy="4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3"/>
          </p:cNvCxnSpPr>
          <p:nvPr/>
        </p:nvCxnSpPr>
        <p:spPr>
          <a:xfrm rot="16200000" flipV="1">
            <a:off x="3584207" y="3249055"/>
            <a:ext cx="2092295" cy="93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068220" y="2670211"/>
            <a:ext cx="2116094" cy="2092286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634234" y="2670210"/>
            <a:ext cx="2500387" cy="2092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1" idx="3"/>
          </p:cNvCxnSpPr>
          <p:nvPr/>
        </p:nvCxnSpPr>
        <p:spPr>
          <a:xfrm rot="5400000" flipH="1" flipV="1">
            <a:off x="5222141" y="3306987"/>
            <a:ext cx="2092293" cy="818734"/>
          </a:xfrm>
          <a:prstGeom prst="line">
            <a:avLst/>
          </a:prstGeom>
          <a:ln w="635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660066"/>
                </a:gs>
                <a:gs pos="13000">
                  <a:srgbClr val="FF6600"/>
                </a:gs>
                <a:gs pos="26000">
                  <a:srgbClr val="FFFF00"/>
                </a:gs>
                <a:gs pos="40000">
                  <a:srgbClr val="CCFFCC"/>
                </a:gs>
                <a:gs pos="56000">
                  <a:srgbClr val="008000"/>
                </a:gs>
                <a:gs pos="72000">
                  <a:srgbClr val="3366FF"/>
                </a:gs>
                <a:gs pos="87000">
                  <a:srgbClr val="0000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6685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Cube 5"/>
          <p:cNvSpPr/>
          <p:nvPr/>
        </p:nvSpPr>
        <p:spPr>
          <a:xfrm>
            <a:off x="46016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7" name="Cube 6"/>
          <p:cNvSpPr/>
          <p:nvPr/>
        </p:nvSpPr>
        <p:spPr>
          <a:xfrm>
            <a:off x="6534720" y="4762500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0" name="Cube 9"/>
          <p:cNvSpPr/>
          <p:nvPr/>
        </p:nvSpPr>
        <p:spPr>
          <a:xfrm>
            <a:off x="3344320" y="1904881"/>
            <a:ext cx="18288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1" name="Cube 10"/>
          <p:cNvSpPr/>
          <p:nvPr/>
        </p:nvSpPr>
        <p:spPr>
          <a:xfrm>
            <a:off x="5858920" y="1904881"/>
            <a:ext cx="1828800" cy="765326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68500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81700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1288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7627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28593" y="4393168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98148" y="4393171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80G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8544" y="843953"/>
            <a:ext cx="2531462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Pod 1 -&gt; 2: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80G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80G</a:t>
            </a:r>
            <a:endParaRPr lang="en-US" sz="2200" b="1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  Throughput = 80G</a:t>
            </a:r>
          </a:p>
          <a:p>
            <a:r>
              <a:rPr lang="en-US" sz="2200" dirty="0" smtClean="0"/>
              <a:t>Pod 1 -&gt; 3: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Capacity = 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Demand = 10G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  Throughput = 10G</a:t>
            </a:r>
            <a:endParaRPr lang="en-US" sz="2200" dirty="0"/>
          </a:p>
        </p:txBody>
      </p:sp>
      <p:sp>
        <p:nvSpPr>
          <p:cNvPr id="83" name="TextBox 82"/>
          <p:cNvSpPr txBox="1"/>
          <p:nvPr/>
        </p:nvSpPr>
        <p:spPr>
          <a:xfrm>
            <a:off x="6314600" y="1341622"/>
            <a:ext cx="873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OCS</a:t>
            </a:r>
            <a:endParaRPr lang="en-US" sz="3200" b="1" dirty="0"/>
          </a:p>
        </p:txBody>
      </p:sp>
      <p:sp>
        <p:nvSpPr>
          <p:cNvPr id="99" name="Block Arc 98"/>
          <p:cNvSpPr/>
          <p:nvPr/>
        </p:nvSpPr>
        <p:spPr>
          <a:xfrm>
            <a:off x="6176162" y="2228850"/>
            <a:ext cx="501493" cy="760152"/>
          </a:xfrm>
          <a:prstGeom prst="blockArc">
            <a:avLst>
              <a:gd name="adj1" fmla="val 10800000"/>
              <a:gd name="adj2" fmla="val 21555548"/>
              <a:gd name="adj3" fmla="val 7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44697" y="1320105"/>
            <a:ext cx="797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EPS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138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1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9469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2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80094" y="5527826"/>
            <a:ext cx="1138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Pod 3</a:t>
            </a:r>
            <a:endParaRPr lang="en-US" sz="3200" b="1" dirty="0"/>
          </a:p>
        </p:txBody>
      </p:sp>
      <p:sp>
        <p:nvSpPr>
          <p:cNvPr id="35" name="Freeform 34"/>
          <p:cNvSpPr/>
          <p:nvPr/>
        </p:nvSpPr>
        <p:spPr>
          <a:xfrm>
            <a:off x="3312608" y="2445455"/>
            <a:ext cx="3810358" cy="2342489"/>
          </a:xfrm>
          <a:custGeom>
            <a:avLst/>
            <a:gdLst>
              <a:gd name="connsiteX0" fmla="*/ 0 w 3810358"/>
              <a:gd name="connsiteY0" fmla="*/ 2342489 h 2342489"/>
              <a:gd name="connsiteX1" fmla="*/ 858189 w 3810358"/>
              <a:gd name="connsiteY1" fmla="*/ 8581 h 2342489"/>
              <a:gd name="connsiteX2" fmla="*/ 3810358 w 3810358"/>
              <a:gd name="connsiteY2" fmla="*/ 2291005 h 234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358" h="2342489">
                <a:moveTo>
                  <a:pt x="0" y="2342489"/>
                </a:moveTo>
                <a:cubicBezTo>
                  <a:pt x="111564" y="1179825"/>
                  <a:pt x="223129" y="17162"/>
                  <a:pt x="858189" y="8581"/>
                </a:cubicBezTo>
                <a:cubicBezTo>
                  <a:pt x="1493249" y="0"/>
                  <a:pt x="3810358" y="2291005"/>
                  <a:pt x="3810358" y="2291005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084978" y="2382531"/>
            <a:ext cx="2795116" cy="2353929"/>
          </a:xfrm>
          <a:custGeom>
            <a:avLst/>
            <a:gdLst>
              <a:gd name="connsiteX0" fmla="*/ 0 w 2634639"/>
              <a:gd name="connsiteY0" fmla="*/ 2336768 h 2353929"/>
              <a:gd name="connsiteX1" fmla="*/ 2334273 w 2634639"/>
              <a:gd name="connsiteY1" fmla="*/ 2860 h 2353929"/>
              <a:gd name="connsiteX2" fmla="*/ 1802196 w 2634639"/>
              <a:gd name="connsiteY2" fmla="*/ 2353929 h 235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4639" h="2353929">
                <a:moveTo>
                  <a:pt x="0" y="2336768"/>
                </a:moveTo>
                <a:cubicBezTo>
                  <a:pt x="1016953" y="1168384"/>
                  <a:pt x="2033907" y="0"/>
                  <a:pt x="2334273" y="2860"/>
                </a:cubicBezTo>
                <a:cubicBezTo>
                  <a:pt x="2634639" y="5720"/>
                  <a:pt x="1802196" y="2353929"/>
                  <a:pt x="1802196" y="2353929"/>
                </a:cubicBezTo>
              </a:path>
            </a:pathLst>
          </a:cu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231" y="1281804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Analysis</a:t>
            </a:r>
            <a:endParaRPr lang="en-US" sz="3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231" y="639092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Technology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31" y="57936"/>
            <a:ext cx="738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Intro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31" y="1986071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Data Plane</a:t>
            </a:r>
            <a:endParaRPr lang="en-US" sz="4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231" y="2813448"/>
            <a:ext cx="7385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latin typeface="+mj-lt"/>
              </a:rPr>
              <a:t>Control Plane</a:t>
            </a:r>
            <a:endParaRPr lang="en-US" sz="7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231" y="4102490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Experimental Setup</a:t>
            </a:r>
            <a:endParaRPr lang="en-US" sz="4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31" y="4929867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Evaluation</a:t>
            </a:r>
            <a:endParaRPr lang="en-US" sz="3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31" y="5634134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Related Work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231" y="6276846"/>
            <a:ext cx="738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Conclusion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552205"/>
            <a:ext cx="4040188" cy="639762"/>
          </a:xfrm>
        </p:spPr>
        <p:txBody>
          <a:bodyPr>
            <a:noAutofit/>
          </a:bodyPr>
          <a:lstStyle/>
          <a:p>
            <a:r>
              <a:rPr lang="en-US" sz="3000" dirty="0" smtClean="0"/>
              <a:t>Electrical Packet Switch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191966"/>
            <a:ext cx="4040188" cy="2584223"/>
          </a:xfrm>
        </p:spPr>
        <p:txBody>
          <a:bodyPr>
            <a:noAutofit/>
          </a:bodyPr>
          <a:lstStyle/>
          <a:p>
            <a:r>
              <a:rPr lang="en-US" dirty="0" smtClean="0"/>
              <a:t>$500/port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 smtClean="0">
                <a:solidFill>
                  <a:srgbClr val="FF0000"/>
                </a:solidFill>
              </a:rPr>
              <a:t>Gb/s</a:t>
            </a:r>
            <a:r>
              <a:rPr lang="en-US" dirty="0" smtClean="0">
                <a:solidFill>
                  <a:srgbClr val="FF0000"/>
                </a:solidFill>
              </a:rPr>
              <a:t> fixed 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12 W/port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Requires transceivers</a:t>
            </a:r>
          </a:p>
          <a:p>
            <a:r>
              <a:rPr lang="en-US" dirty="0" smtClean="0"/>
              <a:t>Per-packet switching</a:t>
            </a:r>
          </a:p>
          <a:p>
            <a:r>
              <a:rPr lang="en-US" dirty="0" smtClean="0"/>
              <a:t>For </a:t>
            </a:r>
            <a:r>
              <a:rPr lang="en-US" u="sng" dirty="0" err="1" smtClean="0"/>
              <a:t>bursty</a:t>
            </a:r>
            <a:r>
              <a:rPr lang="en-US" u="sng" dirty="0" smtClean="0"/>
              <a:t>, uniform</a:t>
            </a:r>
            <a:r>
              <a:rPr lang="en-US" dirty="0" smtClean="0"/>
              <a:t> traffic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52865" y="2552205"/>
            <a:ext cx="3657600" cy="6397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Optical Circuit Switch</a:t>
            </a: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2864" y="3191966"/>
            <a:ext cx="3936374" cy="2584223"/>
          </a:xfrm>
        </p:spPr>
        <p:txBody>
          <a:bodyPr>
            <a:noAutofit/>
          </a:bodyPr>
          <a:lstStyle/>
          <a:p>
            <a:r>
              <a:rPr lang="en-US" dirty="0" smtClean="0"/>
              <a:t>$500/port</a:t>
            </a:r>
          </a:p>
          <a:p>
            <a:r>
              <a:rPr lang="en-US" dirty="0" smtClean="0"/>
              <a:t>Rate free</a:t>
            </a:r>
          </a:p>
          <a:p>
            <a:r>
              <a:rPr lang="en-US" dirty="0" smtClean="0"/>
              <a:t>240 </a:t>
            </a:r>
            <a:r>
              <a:rPr lang="en-US" dirty="0" err="1" smtClean="0"/>
              <a:t>mW</a:t>
            </a:r>
            <a:r>
              <a:rPr lang="en-US" dirty="0" smtClean="0"/>
              <a:t>/port</a:t>
            </a:r>
          </a:p>
          <a:p>
            <a:r>
              <a:rPr lang="en-US" dirty="0" smtClean="0"/>
              <a:t>No transceivers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12 ms switching time</a:t>
            </a:r>
          </a:p>
          <a:p>
            <a:r>
              <a:rPr lang="en-US" dirty="0" smtClean="0"/>
              <a:t>For </a:t>
            </a:r>
            <a:r>
              <a:rPr lang="en-US" u="sng" dirty="0" smtClean="0"/>
              <a:t>stable, pair-wise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th_177797.png" descr="C:\Users\Nathan Farrington\Documents\My Dropbox\Presentations\2010\(20100603) MuSyC\Figures\th_177797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6061760" y="1357317"/>
            <a:ext cx="1447800" cy="1339215"/>
          </a:xfrm>
          <a:prstGeom prst="rect">
            <a:avLst/>
          </a:prstGeom>
        </p:spPr>
      </p:pic>
      <p:pic>
        <p:nvPicPr>
          <p:cNvPr id="9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1700520" y="791532"/>
            <a:ext cx="1524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322428" y="1320105"/>
            <a:ext cx="5695000" cy="4792497"/>
            <a:chOff x="1756016" y="1320105"/>
            <a:chExt cx="5695000" cy="4792497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V="1">
              <a:off x="5545189" y="3421308"/>
              <a:ext cx="2092301" cy="590090"/>
            </a:xfrm>
            <a:prstGeom prst="line">
              <a:avLst/>
            </a:prstGeom>
            <a:ln w="63500" cap="flat" cmpd="sng" algn="ctr">
              <a:gradFill flip="none" rotWithShape="1">
                <a:gsLst>
                  <a:gs pos="0">
                    <a:srgbClr val="FF0000"/>
                  </a:gs>
                  <a:gs pos="100000">
                    <a:srgbClr val="660066"/>
                  </a:gs>
                  <a:gs pos="13000">
                    <a:srgbClr val="FF6600"/>
                  </a:gs>
                  <a:gs pos="26000">
                    <a:srgbClr val="FFFF00"/>
                  </a:gs>
                  <a:gs pos="40000">
                    <a:srgbClr val="CCFFCC"/>
                  </a:gs>
                  <a:gs pos="56000">
                    <a:srgbClr val="008000"/>
                  </a:gs>
                  <a:gs pos="72000">
                    <a:srgbClr val="3366FF"/>
                  </a:gs>
                  <a:gs pos="87000">
                    <a:srgbClr val="0000FF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610111" y="3491917"/>
              <a:ext cx="2092296" cy="4488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0" idx="3"/>
            </p:cNvCxnSpPr>
            <p:nvPr/>
          </p:nvCxnSpPr>
          <p:spPr>
            <a:xfrm rot="16200000" flipV="1">
              <a:off x="2671703" y="3249055"/>
              <a:ext cx="2092295" cy="93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155716" y="2670211"/>
              <a:ext cx="2116094" cy="2092286"/>
            </a:xfrm>
            <a:prstGeom prst="line">
              <a:avLst/>
            </a:prstGeom>
            <a:ln w="63500" cap="flat" cmpd="sng" algn="ctr">
              <a:gradFill flip="none" rotWithShape="1">
                <a:gsLst>
                  <a:gs pos="0">
                    <a:srgbClr val="FF0000"/>
                  </a:gs>
                  <a:gs pos="100000">
                    <a:srgbClr val="660066"/>
                  </a:gs>
                  <a:gs pos="13000">
                    <a:srgbClr val="FF6600"/>
                  </a:gs>
                  <a:gs pos="26000">
                    <a:srgbClr val="FFFF00"/>
                  </a:gs>
                  <a:gs pos="40000">
                    <a:srgbClr val="CCFFCC"/>
                  </a:gs>
                  <a:gs pos="56000">
                    <a:srgbClr val="008000"/>
                  </a:gs>
                  <a:gs pos="72000">
                    <a:srgbClr val="3366FF"/>
                  </a:gs>
                  <a:gs pos="87000">
                    <a:srgbClr val="0000FF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721730" y="2670210"/>
              <a:ext cx="2500387" cy="20922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11" idx="3"/>
            </p:cNvCxnSpPr>
            <p:nvPr/>
          </p:nvCxnSpPr>
          <p:spPr>
            <a:xfrm rot="5400000" flipH="1" flipV="1">
              <a:off x="4309637" y="3306987"/>
              <a:ext cx="2092293" cy="818734"/>
            </a:xfrm>
            <a:prstGeom prst="line">
              <a:avLst/>
            </a:prstGeom>
            <a:ln w="63500" cap="flat" cmpd="sng" algn="ctr">
              <a:gradFill flip="none" rotWithShape="1">
                <a:gsLst>
                  <a:gs pos="0">
                    <a:srgbClr val="FF0000"/>
                  </a:gs>
                  <a:gs pos="100000">
                    <a:srgbClr val="660066"/>
                  </a:gs>
                  <a:gs pos="13000">
                    <a:srgbClr val="FF6600"/>
                  </a:gs>
                  <a:gs pos="26000">
                    <a:srgbClr val="FFFF00"/>
                  </a:gs>
                  <a:gs pos="40000">
                    <a:srgbClr val="CCFFCC"/>
                  </a:gs>
                  <a:gs pos="56000">
                    <a:srgbClr val="008000"/>
                  </a:gs>
                  <a:gs pos="72000">
                    <a:srgbClr val="3366FF"/>
                  </a:gs>
                  <a:gs pos="87000">
                    <a:srgbClr val="0000FF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ube 4"/>
            <p:cNvSpPr/>
            <p:nvPr/>
          </p:nvSpPr>
          <p:spPr>
            <a:xfrm>
              <a:off x="1756016" y="4762500"/>
              <a:ext cx="182880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6" name="Cube 5"/>
            <p:cNvSpPr/>
            <p:nvPr/>
          </p:nvSpPr>
          <p:spPr>
            <a:xfrm>
              <a:off x="3689116" y="4762500"/>
              <a:ext cx="182880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7" name="Cube 6"/>
            <p:cNvSpPr/>
            <p:nvPr/>
          </p:nvSpPr>
          <p:spPr>
            <a:xfrm>
              <a:off x="5622216" y="4762500"/>
              <a:ext cx="182880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10" name="Cube 9"/>
            <p:cNvSpPr/>
            <p:nvPr/>
          </p:nvSpPr>
          <p:spPr>
            <a:xfrm>
              <a:off x="2431816" y="1904881"/>
              <a:ext cx="182880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11" name="Cube 10"/>
            <p:cNvSpPr/>
            <p:nvPr/>
          </p:nvSpPr>
          <p:spPr>
            <a:xfrm>
              <a:off x="4946416" y="1904881"/>
              <a:ext cx="1828800" cy="765326"/>
            </a:xfrm>
            <a:prstGeom prst="cub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55996" y="4393168"/>
              <a:ext cx="564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10G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69196" y="4393171"/>
              <a:ext cx="564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10G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00379" y="4393168"/>
              <a:ext cx="564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10G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85123" y="4393171"/>
              <a:ext cx="564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80G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6089" y="4393168"/>
              <a:ext cx="564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80G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85644" y="4393171"/>
              <a:ext cx="564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80G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02096" y="1341622"/>
              <a:ext cx="8733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OCS</a:t>
              </a:r>
              <a:endParaRPr lang="en-US" sz="32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2193" y="1320105"/>
              <a:ext cx="79721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EPS</a:t>
              </a:r>
              <a:endParaRPr lang="en-US" sz="32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101390" y="5527826"/>
              <a:ext cx="11380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Pod 1</a:t>
              </a:r>
              <a:endParaRPr lang="en-US" sz="32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034490" y="5527826"/>
              <a:ext cx="11380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Pod 2</a:t>
              </a:r>
              <a:endParaRPr lang="en-US" sz="32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967590" y="5527826"/>
              <a:ext cx="11380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Pod 3</a:t>
              </a:r>
              <a:endParaRPr lang="en-US" sz="32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36115" y="4450608"/>
            <a:ext cx="2055571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Pod Switch</a:t>
            </a:r>
          </a:p>
          <a:p>
            <a:pPr algn="ctr"/>
            <a:r>
              <a:rPr lang="en-US" sz="3200" b="1" dirty="0" smtClean="0"/>
              <a:t>Manager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17209" y="4450608"/>
            <a:ext cx="2055571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Pod Switch</a:t>
            </a:r>
          </a:p>
          <a:p>
            <a:pPr algn="ctr"/>
            <a:r>
              <a:rPr lang="en-US" sz="3200" b="1" dirty="0" smtClean="0"/>
              <a:t>Manager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285137" y="4450608"/>
            <a:ext cx="2055571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Pod Switch</a:t>
            </a:r>
          </a:p>
          <a:p>
            <a:pPr algn="ctr"/>
            <a:r>
              <a:rPr lang="en-US" sz="3200" b="1" dirty="0" smtClean="0"/>
              <a:t>Manager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145282" y="1904881"/>
            <a:ext cx="2495996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Circuit Switch</a:t>
            </a:r>
          </a:p>
          <a:p>
            <a:pPr algn="ctr"/>
            <a:r>
              <a:rPr lang="en-US" sz="3200" b="1" dirty="0" smtClean="0"/>
              <a:t>Manager</a:t>
            </a:r>
            <a:endParaRPr lang="en-US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11102" y="781496"/>
            <a:ext cx="1711326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Topology</a:t>
            </a:r>
          </a:p>
          <a:p>
            <a:pPr algn="ctr"/>
            <a:r>
              <a:rPr lang="en-US" sz="3200" b="1" dirty="0" smtClean="0"/>
              <a:t>Manager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Control Loop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traffic demand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optimal topology for maximum throughput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Program the pod switches and circuit switches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Estimate Traffic Demand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i="1" dirty="0" smtClean="0"/>
              <a:t>Question: Will this flow use more bandwidth if we give it more capacity?</a:t>
            </a:r>
          </a:p>
          <a:p>
            <a:pPr>
              <a:buNone/>
            </a:pPr>
            <a:endParaRPr lang="en-US" sz="18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elephant flows (mice don’t grow)</a:t>
            </a:r>
          </a:p>
          <a:p>
            <a:pPr marL="914400" lvl="1" indent="-514350">
              <a:buNone/>
            </a:pPr>
            <a:r>
              <a:rPr lang="en-US" dirty="0" smtClean="0"/>
              <a:t>Problem: Measurements are biased by current topology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Pretend all hosts are connected to an ideal crossbar switch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the max-min fair bandwidth </a:t>
            </a:r>
            <a:r>
              <a:rPr lang="en-US" dirty="0" err="1" smtClean="0"/>
              <a:t>fixpoint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571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Mohammad Al-Fares, Sivasankar Radhakrishnan, </a:t>
            </a:r>
            <a:r>
              <a:rPr lang="en-US" sz="1500" dirty="0" err="1" smtClean="0"/>
              <a:t>Barath</a:t>
            </a:r>
            <a:r>
              <a:rPr lang="en-US" sz="1500" dirty="0" smtClean="0"/>
              <a:t> </a:t>
            </a:r>
            <a:r>
              <a:rPr lang="en-US" sz="1500" dirty="0" err="1" smtClean="0"/>
              <a:t>Raghavan</a:t>
            </a:r>
            <a:r>
              <a:rPr lang="en-US" sz="1500" dirty="0" smtClean="0"/>
              <a:t>, Nelson Huang, and Amin Vahdat. </a:t>
            </a:r>
            <a:r>
              <a:rPr lang="en-US" sz="1500" i="1" dirty="0" err="1" smtClean="0"/>
              <a:t>Hedera</a:t>
            </a:r>
            <a:r>
              <a:rPr lang="en-US" sz="1500" i="1" dirty="0" smtClean="0"/>
              <a:t>: Dynamic Flow Scheduling for Data Center Networks</a:t>
            </a:r>
            <a:r>
              <a:rPr lang="en-US" sz="1500" dirty="0" smtClean="0"/>
              <a:t>. In NSDI’10.</a:t>
            </a:r>
            <a:endParaRPr lang="en-US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Compute Optimal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Formulate as instance of max-weight perfect matching problem on bipartite 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with Edmonds algorithm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3" name="Group 61"/>
          <p:cNvGrpSpPr/>
          <p:nvPr/>
        </p:nvGrpSpPr>
        <p:grpSpPr>
          <a:xfrm>
            <a:off x="1371600" y="4191000"/>
            <a:ext cx="3048000" cy="2133600"/>
            <a:chOff x="3124200" y="4191000"/>
            <a:chExt cx="3048000" cy="2133600"/>
          </a:xfrm>
        </p:grpSpPr>
        <p:grpSp>
          <p:nvGrpSpPr>
            <p:cNvPr id="14" name="Group 57"/>
            <p:cNvGrpSpPr/>
            <p:nvPr/>
          </p:nvGrpSpPr>
          <p:grpSpPr>
            <a:xfrm>
              <a:off x="3505200" y="4572000"/>
              <a:ext cx="2057400" cy="1752600"/>
              <a:chOff x="3505200" y="4419600"/>
              <a:chExt cx="2057400" cy="17526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505200" y="4419600"/>
                <a:ext cx="381000" cy="3810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1</a:t>
                </a:r>
                <a:endParaRPr lang="en-US" sz="1400" b="1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05200" y="4876800"/>
                <a:ext cx="381000" cy="3810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2</a:t>
                </a:r>
                <a:endParaRPr lang="en-US" sz="1400" b="1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505200" y="5334000"/>
                <a:ext cx="381000" cy="3810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3</a:t>
                </a:r>
                <a:endParaRPr lang="en-US" sz="1400" b="1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505200" y="5791200"/>
                <a:ext cx="381000" cy="3810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4</a:t>
                </a:r>
                <a:endParaRPr lang="en-US" sz="1400" b="1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181600" y="4419600"/>
                <a:ext cx="381000" cy="3810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1</a:t>
                </a:r>
                <a:endParaRPr lang="en-US" sz="1400" b="1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81600" y="4876800"/>
                <a:ext cx="381000" cy="3810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2</a:t>
                </a:r>
                <a:endParaRPr lang="en-US" sz="1400" b="1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181600" y="5334000"/>
                <a:ext cx="381000" cy="3810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3</a:t>
                </a:r>
                <a:endParaRPr lang="en-US" sz="1400" b="1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181600" y="5791200"/>
                <a:ext cx="381000" cy="3810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4</a:t>
                </a:r>
                <a:endParaRPr lang="en-US" sz="1400" b="1" dirty="0"/>
              </a:p>
            </p:txBody>
          </p:sp>
          <p:cxnSp>
            <p:nvCxnSpPr>
              <p:cNvPr id="15" name="Straight Arrow Connector 14"/>
              <p:cNvCxnSpPr>
                <a:stCxn id="5" idx="7"/>
                <a:endCxn id="10" idx="1"/>
              </p:cNvCxnSpPr>
              <p:nvPr/>
            </p:nvCxnSpPr>
            <p:spPr>
              <a:xfrm rot="16200000" flipH="1">
                <a:off x="4305300" y="4000500"/>
                <a:ext cx="457200" cy="14069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5" idx="6"/>
                <a:endCxn id="11" idx="1"/>
              </p:cNvCxnSpPr>
              <p:nvPr/>
            </p:nvCxnSpPr>
            <p:spPr>
              <a:xfrm>
                <a:off x="3886200" y="4610100"/>
                <a:ext cx="1351196" cy="7796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5" idx="5"/>
                <a:endCxn id="12" idx="1"/>
              </p:cNvCxnSpPr>
              <p:nvPr/>
            </p:nvCxnSpPr>
            <p:spPr>
              <a:xfrm rot="16200000" flipH="1">
                <a:off x="3982804" y="4592404"/>
                <a:ext cx="1102192" cy="14069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6" idx="7"/>
                <a:endCxn id="9" idx="1"/>
              </p:cNvCxnSpPr>
              <p:nvPr/>
            </p:nvCxnSpPr>
            <p:spPr>
              <a:xfrm rot="5400000" flipH="1" flipV="1">
                <a:off x="4305300" y="4000500"/>
                <a:ext cx="457200" cy="14069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6" idx="6"/>
                <a:endCxn id="11" idx="2"/>
              </p:cNvCxnSpPr>
              <p:nvPr/>
            </p:nvCxnSpPr>
            <p:spPr>
              <a:xfrm>
                <a:off x="3886200" y="5067300"/>
                <a:ext cx="12954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6" idx="5"/>
                <a:endCxn id="12" idx="2"/>
              </p:cNvCxnSpPr>
              <p:nvPr/>
            </p:nvCxnSpPr>
            <p:spPr>
              <a:xfrm rot="16200000" flipH="1">
                <a:off x="4116154" y="4916254"/>
                <a:ext cx="779696" cy="13511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7" idx="7"/>
                <a:endCxn id="9" idx="2"/>
              </p:cNvCxnSpPr>
              <p:nvPr/>
            </p:nvCxnSpPr>
            <p:spPr>
              <a:xfrm rot="5400000" flipH="1" flipV="1">
                <a:off x="4116154" y="4324350"/>
                <a:ext cx="779696" cy="13511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7" idx="6"/>
                <a:endCxn id="10" idx="2"/>
              </p:cNvCxnSpPr>
              <p:nvPr/>
            </p:nvCxnSpPr>
            <p:spPr>
              <a:xfrm flipV="1">
                <a:off x="3886200" y="5067300"/>
                <a:ext cx="12954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7" idx="5"/>
                <a:endCxn id="12" idx="3"/>
              </p:cNvCxnSpPr>
              <p:nvPr/>
            </p:nvCxnSpPr>
            <p:spPr>
              <a:xfrm rot="16200000" flipH="1">
                <a:off x="4305300" y="5184308"/>
                <a:ext cx="457200" cy="14069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8" idx="7"/>
                <a:endCxn id="9" idx="3"/>
              </p:cNvCxnSpPr>
              <p:nvPr/>
            </p:nvCxnSpPr>
            <p:spPr>
              <a:xfrm rot="5400000" flipH="1" flipV="1">
                <a:off x="3982804" y="4592404"/>
                <a:ext cx="1102192" cy="14069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8" idx="6"/>
                <a:endCxn id="10" idx="3"/>
              </p:cNvCxnSpPr>
              <p:nvPr/>
            </p:nvCxnSpPr>
            <p:spPr>
              <a:xfrm flipV="1">
                <a:off x="3886200" y="5202004"/>
                <a:ext cx="1351196" cy="7796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8" idx="5"/>
                <a:endCxn id="11" idx="3"/>
              </p:cNvCxnSpPr>
              <p:nvPr/>
            </p:nvCxnSpPr>
            <p:spPr>
              <a:xfrm rot="5400000" flipH="1" flipV="1">
                <a:off x="4305300" y="5184308"/>
                <a:ext cx="457200" cy="14069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3124200" y="4191000"/>
              <a:ext cx="1197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Source Pods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87912" y="4191000"/>
              <a:ext cx="1584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Destination Pods</a:t>
              </a:r>
              <a:endParaRPr lang="en-US" sz="16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419600" y="4724400"/>
            <a:ext cx="441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Pods do not send traffic to themselves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Edge weights represent </a:t>
            </a:r>
            <a:r>
              <a:rPr lang="en-US" dirty="0" err="1" smtClean="0"/>
              <a:t>interpod</a:t>
            </a:r>
            <a:r>
              <a:rPr lang="en-US" dirty="0" smtClean="0"/>
              <a:t> demand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Algorithm is run iteratively for each circuit switch, making use of the previous results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Compute Optimal Topology</a:t>
            </a:r>
            <a:endParaRPr lang="en-US" dirty="0"/>
          </a:p>
        </p:txBody>
      </p:sp>
      <p:pic>
        <p:nvPicPr>
          <p:cNvPr id="7" name="Content Placeholder 6" descr="circuit_scheduling-02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13" r="-913"/>
          <a:stretch>
            <a:fillRect/>
          </a:stretch>
        </p:blipFill>
        <p:spPr>
          <a:xfrm>
            <a:off x="1828800" y="1920346"/>
            <a:ext cx="5486400" cy="30173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Compute Optimal Topology</a:t>
            </a:r>
            <a:endParaRPr lang="en-US" dirty="0"/>
          </a:p>
        </p:txBody>
      </p:sp>
      <p:pic>
        <p:nvPicPr>
          <p:cNvPr id="7" name="Content Placeholder 6" descr="circuit_scheduling-0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84" b="-2284"/>
          <a:stretch>
            <a:fillRect/>
          </a:stretch>
        </p:blipFill>
        <p:spPr>
          <a:xfrm>
            <a:off x="1828800" y="1920346"/>
            <a:ext cx="5486400" cy="30173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Compute Optimal Topology</a:t>
            </a:r>
            <a:endParaRPr lang="en-US" dirty="0"/>
          </a:p>
        </p:txBody>
      </p:sp>
      <p:pic>
        <p:nvPicPr>
          <p:cNvPr id="7" name="Content Placeholder 6" descr="circuit_scheduling-0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84" b="-2284"/>
          <a:stretch>
            <a:fillRect/>
          </a:stretch>
        </p:blipFill>
        <p:spPr>
          <a:xfrm>
            <a:off x="1828800" y="1920346"/>
            <a:ext cx="5486400" cy="30173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231" y="1177158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Analysis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231" y="589847"/>
            <a:ext cx="738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Technology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31" y="64091"/>
            <a:ext cx="738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Intro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31" y="1826025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Data Plane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231" y="2536447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Control Plane</a:t>
            </a:r>
            <a:endParaRPr lang="en-US" sz="4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369979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latin typeface="+mj-lt"/>
              </a:rPr>
              <a:t>Experimental Setup</a:t>
            </a:r>
            <a:endParaRPr lang="en-US" sz="7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31" y="4665176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Evaluation</a:t>
            </a:r>
            <a:endParaRPr lang="en-US" sz="4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31" y="5498708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Related Work</a:t>
            </a:r>
            <a:endParaRPr lang="en-US" sz="3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231" y="6209130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Conclusion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716700" y="1479199"/>
            <a:ext cx="3657600" cy="2573639"/>
            <a:chOff x="802520" y="1479199"/>
            <a:chExt cx="3657600" cy="2573639"/>
          </a:xfrm>
        </p:grpSpPr>
        <p:sp>
          <p:nvSpPr>
            <p:cNvPr id="52" name="Rounded Rectangle 51"/>
            <p:cNvSpPr/>
            <p:nvPr/>
          </p:nvSpPr>
          <p:spPr>
            <a:xfrm>
              <a:off x="802520" y="2224038"/>
              <a:ext cx="3657600" cy="18288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970240" y="2344166"/>
              <a:ext cx="3251200" cy="1654093"/>
              <a:chOff x="970240" y="2344166"/>
              <a:chExt cx="3251200" cy="1654093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970240" y="3449747"/>
                <a:ext cx="3251200" cy="548512"/>
                <a:chOff x="970240" y="3844450"/>
                <a:chExt cx="3251200" cy="548512"/>
              </a:xfrm>
            </p:grpSpPr>
            <p:pic>
              <p:nvPicPr>
                <p:cNvPr id="17" name="k3_project_blackbox_1.png" descr="C:\Users\Nathan Farrington\Documents\My Dropbox\Presentations\2010\(20100603) MuSyC\Figures\k3_project_blackbox_1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0240" y="3844450"/>
                  <a:ext cx="685800" cy="548512"/>
                </a:xfrm>
                <a:prstGeom prst="rect">
                  <a:avLst/>
                </a:prstGeom>
              </p:spPr>
            </p:pic>
            <p:pic>
              <p:nvPicPr>
                <p:cNvPr id="18" name="k3_project_blackbox_1.png" descr="C:\Users\Nathan Farrington\Documents\My Dropbox\Presentations\2010\(20100603) MuSyC\Figures\k3_project_blackbox_1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825373" y="3844450"/>
                  <a:ext cx="685800" cy="548512"/>
                </a:xfrm>
                <a:prstGeom prst="rect">
                  <a:avLst/>
                </a:prstGeom>
              </p:spPr>
            </p:pic>
            <p:pic>
              <p:nvPicPr>
                <p:cNvPr id="19" name="k3_project_blackbox_1.png" descr="C:\Users\Nathan Farrington\Documents\My Dropbox\Presentations\2010\(20100603) MuSyC\Figures\k3_project_blackbox_1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35640" y="3844450"/>
                  <a:ext cx="685800" cy="548512"/>
                </a:xfrm>
                <a:prstGeom prst="rect">
                  <a:avLst/>
                </a:prstGeom>
              </p:spPr>
            </p:pic>
            <p:pic>
              <p:nvPicPr>
                <p:cNvPr id="20" name="k3_project_blackbox_1.png" descr="C:\Users\Nathan Farrington\Documents\My Dropbox\Presentations\2010\(20100603) MuSyC\Figures\k3_project_blackbox_1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680506" y="3844450"/>
                  <a:ext cx="685800" cy="548512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/>
              <p:cNvGrpSpPr/>
              <p:nvPr/>
            </p:nvGrpSpPr>
            <p:grpSpPr>
              <a:xfrm>
                <a:off x="1090890" y="2344166"/>
                <a:ext cx="3009900" cy="571500"/>
                <a:chOff x="1084540" y="2344166"/>
                <a:chExt cx="3009900" cy="571500"/>
              </a:xfrm>
            </p:grpSpPr>
            <p:pic>
              <p:nvPicPr>
                <p:cNvPr id="15" name="nexus_front.png" descr="C:\Users\Nathan Farrington\Documents\My Dropbox\Presentations\2010\(20100603) MuSyC\Figures\nexus_front.png"/>
                <p:cNvPicPr>
                  <a:picLocks noChangeAspect="1"/>
                </p:cNvPicPr>
                <p:nvPr/>
              </p:nvPicPr>
              <p:blipFill>
                <a:blip r:embed="rId3" r:link="rId4" cstate="print"/>
                <a:stretch>
                  <a:fillRect/>
                </a:stretch>
              </p:blipFill>
              <p:spPr>
                <a:xfrm>
                  <a:off x="1084540" y="2344166"/>
                  <a:ext cx="457200" cy="571500"/>
                </a:xfrm>
                <a:prstGeom prst="rect">
                  <a:avLst/>
                </a:prstGeom>
              </p:spPr>
            </p:pic>
            <p:pic>
              <p:nvPicPr>
                <p:cNvPr id="22" name="nexus_front.png" descr="C:\Users\Nathan Farrington\Documents\My Dropbox\Presentations\2010\(20100603) MuSyC\Figures\nexus_front.png"/>
                <p:cNvPicPr>
                  <a:picLocks noChangeAspect="1"/>
                </p:cNvPicPr>
                <p:nvPr/>
              </p:nvPicPr>
              <p:blipFill>
                <a:blip r:embed="rId3" r:link="rId4" cstate="print"/>
                <a:stretch>
                  <a:fillRect/>
                </a:stretch>
              </p:blipFill>
              <p:spPr>
                <a:xfrm>
                  <a:off x="1595080" y="2344166"/>
                  <a:ext cx="457200" cy="571500"/>
                </a:xfrm>
                <a:prstGeom prst="rect">
                  <a:avLst/>
                </a:prstGeom>
              </p:spPr>
            </p:pic>
            <p:pic>
              <p:nvPicPr>
                <p:cNvPr id="23" name="nexus_front.png" descr="C:\Users\Nathan Farrington\Documents\My Dropbox\Presentations\2010\(20100603) MuSyC\Figures\nexus_front.png"/>
                <p:cNvPicPr>
                  <a:picLocks noChangeAspect="1"/>
                </p:cNvPicPr>
                <p:nvPr/>
              </p:nvPicPr>
              <p:blipFill>
                <a:blip r:embed="rId3" r:link="rId4" cstate="print"/>
                <a:stretch>
                  <a:fillRect/>
                </a:stretch>
              </p:blipFill>
              <p:spPr>
                <a:xfrm>
                  <a:off x="2105620" y="2344166"/>
                  <a:ext cx="457200" cy="571500"/>
                </a:xfrm>
                <a:prstGeom prst="rect">
                  <a:avLst/>
                </a:prstGeom>
              </p:spPr>
            </p:pic>
            <p:pic>
              <p:nvPicPr>
                <p:cNvPr id="24" name="nexus_front.png" descr="C:\Users\Nathan Farrington\Documents\My Dropbox\Presentations\2010\(20100603) MuSyC\Figures\nexus_front.png"/>
                <p:cNvPicPr>
                  <a:picLocks noChangeAspect="1"/>
                </p:cNvPicPr>
                <p:nvPr/>
              </p:nvPicPr>
              <p:blipFill>
                <a:blip r:embed="rId3" r:link="rId4" cstate="print"/>
                <a:stretch>
                  <a:fillRect/>
                </a:stretch>
              </p:blipFill>
              <p:spPr>
                <a:xfrm>
                  <a:off x="3126700" y="2344166"/>
                  <a:ext cx="457200" cy="571500"/>
                </a:xfrm>
                <a:prstGeom prst="rect">
                  <a:avLst/>
                </a:prstGeom>
              </p:spPr>
            </p:pic>
            <p:pic>
              <p:nvPicPr>
                <p:cNvPr id="25" name="nexus_front.png" descr="C:\Users\Nathan Farrington\Documents\My Dropbox\Presentations\2010\(20100603) MuSyC\Figures\nexus_front.png"/>
                <p:cNvPicPr>
                  <a:picLocks noChangeAspect="1"/>
                </p:cNvPicPr>
                <p:nvPr/>
              </p:nvPicPr>
              <p:blipFill>
                <a:blip r:embed="rId3" r:link="rId4" cstate="print"/>
                <a:stretch>
                  <a:fillRect/>
                </a:stretch>
              </p:blipFill>
              <p:spPr>
                <a:xfrm>
                  <a:off x="2616160" y="2344166"/>
                  <a:ext cx="457200" cy="571500"/>
                </a:xfrm>
                <a:prstGeom prst="rect">
                  <a:avLst/>
                </a:prstGeom>
              </p:spPr>
            </p:pic>
            <p:pic>
              <p:nvPicPr>
                <p:cNvPr id="26" name="nexus_front.png" descr="C:\Users\Nathan Farrington\Documents\My Dropbox\Presentations\2010\(20100603) MuSyC\Figures\nexus_front.png"/>
                <p:cNvPicPr>
                  <a:picLocks noChangeAspect="1"/>
                </p:cNvPicPr>
                <p:nvPr/>
              </p:nvPicPr>
              <p:blipFill>
                <a:blip r:embed="rId3" r:link="rId4" cstate="print"/>
                <a:stretch>
                  <a:fillRect/>
                </a:stretch>
              </p:blipFill>
              <p:spPr>
                <a:xfrm>
                  <a:off x="3637240" y="2344166"/>
                  <a:ext cx="457200" cy="571500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TextBox 43"/>
            <p:cNvSpPr txBox="1"/>
            <p:nvPr/>
          </p:nvSpPr>
          <p:spPr>
            <a:xfrm>
              <a:off x="836849" y="1479199"/>
              <a:ext cx="358663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Traditional Network</a:t>
              </a:r>
              <a:endParaRPr lang="en-US" sz="32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771507" y="1479199"/>
            <a:ext cx="3657600" cy="2573639"/>
            <a:chOff x="4943147" y="1479199"/>
            <a:chExt cx="3657600" cy="2573639"/>
          </a:xfrm>
        </p:grpSpPr>
        <p:sp>
          <p:nvSpPr>
            <p:cNvPr id="53" name="Rounded Rectangle 52"/>
            <p:cNvSpPr/>
            <p:nvPr/>
          </p:nvSpPr>
          <p:spPr>
            <a:xfrm>
              <a:off x="4943147" y="2224038"/>
              <a:ext cx="3657600" cy="18288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077694" y="2344166"/>
              <a:ext cx="3251200" cy="1654093"/>
              <a:chOff x="5077694" y="2344166"/>
              <a:chExt cx="3251200" cy="1654093"/>
            </a:xfrm>
          </p:grpSpPr>
          <p:pic>
            <p:nvPicPr>
              <p:cNvPr id="28" name="k3_project_blackbox_1.png" descr="C:\Users\Nathan Farrington\Documents\My Dropbox\Presentations\2010\(20100603) MuSyC\Figures\k3_project_blackbox_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77694" y="3449747"/>
                <a:ext cx="685800" cy="548512"/>
              </a:xfrm>
              <a:prstGeom prst="rect">
                <a:avLst/>
              </a:prstGeom>
            </p:spPr>
          </p:pic>
          <p:pic>
            <p:nvPicPr>
              <p:cNvPr id="29" name="k3_project_blackbox_1.png" descr="C:\Users\Nathan Farrington\Documents\My Dropbox\Presentations\2010\(20100603) MuSyC\Figures\k3_project_blackbox_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32827" y="3449747"/>
                <a:ext cx="685800" cy="548512"/>
              </a:xfrm>
              <a:prstGeom prst="rect">
                <a:avLst/>
              </a:prstGeom>
            </p:spPr>
          </p:pic>
          <p:pic>
            <p:nvPicPr>
              <p:cNvPr id="30" name="k3_project_blackbox_1.png" descr="C:\Users\Nathan Farrington\Documents\My Dropbox\Presentations\2010\(20100603) MuSyC\Figures\k3_project_blackbox_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43094" y="3449747"/>
                <a:ext cx="685800" cy="548512"/>
              </a:xfrm>
              <a:prstGeom prst="rect">
                <a:avLst/>
              </a:prstGeom>
            </p:spPr>
          </p:pic>
          <p:pic>
            <p:nvPicPr>
              <p:cNvPr id="31" name="k3_project_blackbox_1.png" descr="C:\Users\Nathan Farrington\Documents\My Dropbox\Presentations\2010\(20100603) MuSyC\Figures\k3_project_blackbox_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87960" y="3449747"/>
                <a:ext cx="685800" cy="548512"/>
              </a:xfrm>
              <a:prstGeom prst="rect">
                <a:avLst/>
              </a:prstGeom>
            </p:spPr>
          </p:pic>
          <p:pic>
            <p:nvPicPr>
              <p:cNvPr id="16" name="th_177797.png" descr="C:\Users\Nathan Farrington\Documents\My Dropbox\Presentations\2010\(20100603) MuSyC\Figures\th_177797.png"/>
              <p:cNvPicPr>
                <a:picLocks noChangeAspect="1"/>
              </p:cNvPicPr>
              <p:nvPr/>
            </p:nvPicPr>
            <p:blipFill>
              <a:blip r:embed="rId5" r:link="rId6" cstate="print"/>
              <a:stretch>
                <a:fillRect/>
              </a:stretch>
            </p:blipFill>
            <p:spPr>
              <a:xfrm>
                <a:off x="7700244" y="2383219"/>
                <a:ext cx="533400" cy="493395"/>
              </a:xfrm>
              <a:prstGeom prst="rect">
                <a:avLst/>
              </a:prstGeom>
            </p:spPr>
          </p:pic>
          <p:pic>
            <p:nvPicPr>
              <p:cNvPr id="27" name="nexus_front.png" descr="C:\Users\Nathan Farrington\Documents\My Dropbox\Presentations\2010\(20100603) MuSyC\Figures\nexus_front.png"/>
              <p:cNvPicPr>
                <a:picLocks noChangeAspect="1"/>
              </p:cNvPicPr>
              <p:nvPr/>
            </p:nvPicPr>
            <p:blipFill>
              <a:blip r:embed="rId3" r:link="rId4" cstate="print"/>
              <a:stretch>
                <a:fillRect/>
              </a:stretch>
            </p:blipFill>
            <p:spPr>
              <a:xfrm>
                <a:off x="5172944" y="2344166"/>
                <a:ext cx="457200" cy="571500"/>
              </a:xfrm>
              <a:prstGeom prst="rect">
                <a:avLst/>
              </a:prstGeom>
            </p:spPr>
          </p:pic>
          <p:pic>
            <p:nvPicPr>
              <p:cNvPr id="37" name="th_177797.png" descr="C:\Users\Nathan Farrington\Documents\My Dropbox\Presentations\2010\(20100603) MuSyC\Figures\th_177797.png"/>
              <p:cNvPicPr>
                <a:picLocks noChangeAspect="1"/>
              </p:cNvPicPr>
              <p:nvPr/>
            </p:nvPicPr>
            <p:blipFill>
              <a:blip r:embed="rId5" r:link="rId6" cstate="print"/>
              <a:stretch>
                <a:fillRect/>
              </a:stretch>
            </p:blipFill>
            <p:spPr>
              <a:xfrm>
                <a:off x="7179544" y="2383219"/>
                <a:ext cx="533400" cy="493395"/>
              </a:xfrm>
              <a:prstGeom prst="rect">
                <a:avLst/>
              </a:prstGeom>
            </p:spPr>
          </p:pic>
          <p:pic>
            <p:nvPicPr>
              <p:cNvPr id="38" name="th_177797.png" descr="C:\Users\Nathan Farrington\Documents\My Dropbox\Presentations\2010\(20100603) MuSyC\Figures\th_177797.png"/>
              <p:cNvPicPr>
                <a:picLocks noChangeAspect="1"/>
              </p:cNvPicPr>
              <p:nvPr/>
            </p:nvPicPr>
            <p:blipFill>
              <a:blip r:embed="rId5" r:link="rId6" cstate="print"/>
              <a:stretch>
                <a:fillRect/>
              </a:stretch>
            </p:blipFill>
            <p:spPr>
              <a:xfrm>
                <a:off x="6658844" y="2383219"/>
                <a:ext cx="533400" cy="493395"/>
              </a:xfrm>
              <a:prstGeom prst="rect">
                <a:avLst/>
              </a:prstGeom>
            </p:spPr>
          </p:pic>
          <p:pic>
            <p:nvPicPr>
              <p:cNvPr id="39" name="th_177797.png" descr="C:\Users\Nathan Farrington\Documents\My Dropbox\Presentations\2010\(20100603) MuSyC\Figures\th_177797.png"/>
              <p:cNvPicPr>
                <a:picLocks noChangeAspect="1"/>
              </p:cNvPicPr>
              <p:nvPr/>
            </p:nvPicPr>
            <p:blipFill>
              <a:blip r:embed="rId5" r:link="rId6" cstate="print"/>
              <a:stretch>
                <a:fillRect/>
              </a:stretch>
            </p:blipFill>
            <p:spPr>
              <a:xfrm>
                <a:off x="6138144" y="2383219"/>
                <a:ext cx="533400" cy="493395"/>
              </a:xfrm>
              <a:prstGeom prst="rect">
                <a:avLst/>
              </a:prstGeom>
            </p:spPr>
          </p:pic>
          <p:pic>
            <p:nvPicPr>
              <p:cNvPr id="40" name="th_177797.png" descr="C:\Users\Nathan Farrington\Documents\My Dropbox\Presentations\2010\(20100603) MuSyC\Figures\th_177797.png"/>
              <p:cNvPicPr>
                <a:picLocks noChangeAspect="1"/>
              </p:cNvPicPr>
              <p:nvPr/>
            </p:nvPicPr>
            <p:blipFill>
              <a:blip r:embed="rId5" r:link="rId6" cstate="print"/>
              <a:stretch>
                <a:fillRect/>
              </a:stretch>
            </p:blipFill>
            <p:spPr>
              <a:xfrm>
                <a:off x="5617444" y="2383219"/>
                <a:ext cx="533400" cy="493395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5366457" y="1479199"/>
              <a:ext cx="281098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Helios Network</a:t>
              </a:r>
              <a:endParaRPr lang="en-US" sz="3200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27047" y="4703418"/>
            <a:ext cx="46899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100% bisection bandwidth</a:t>
            </a:r>
          </a:p>
          <a:p>
            <a:pPr algn="ctr"/>
            <a:r>
              <a:rPr lang="en-US" sz="3200" dirty="0" smtClean="0"/>
              <a:t>(240 </a:t>
            </a:r>
            <a:r>
              <a:rPr lang="en-US" sz="3200" dirty="0" err="1" smtClean="0"/>
              <a:t>Gb/s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24 servers</a:t>
            </a:r>
          </a:p>
          <a:p>
            <a:pPr lvl="1"/>
            <a:r>
              <a:rPr lang="en-US" dirty="0" smtClean="0"/>
              <a:t>HP DL380</a:t>
            </a:r>
          </a:p>
          <a:p>
            <a:pPr lvl="1"/>
            <a:r>
              <a:rPr lang="en-US" dirty="0" smtClean="0"/>
              <a:t>2 socket (E5520) Nehalem</a:t>
            </a:r>
          </a:p>
          <a:p>
            <a:pPr lvl="1"/>
            <a:r>
              <a:rPr lang="en-US" dirty="0" smtClean="0"/>
              <a:t>Dual </a:t>
            </a:r>
            <a:r>
              <a:rPr lang="en-US" dirty="0" err="1" smtClean="0"/>
              <a:t>Myricom</a:t>
            </a:r>
            <a:r>
              <a:rPr lang="en-US" dirty="0" smtClean="0"/>
              <a:t> 10G NICs</a:t>
            </a:r>
          </a:p>
          <a:p>
            <a:r>
              <a:rPr lang="en-US" dirty="0" smtClean="0"/>
              <a:t>7 switches</a:t>
            </a:r>
          </a:p>
          <a:p>
            <a:pPr lvl="1"/>
            <a:r>
              <a:rPr lang="en-US" dirty="0" smtClean="0"/>
              <a:t>One Dell 1G 48-port</a:t>
            </a:r>
          </a:p>
          <a:p>
            <a:pPr lvl="1"/>
            <a:r>
              <a:rPr lang="en-US" dirty="0" smtClean="0"/>
              <a:t>Three Fulcrum 10G 24-port</a:t>
            </a:r>
          </a:p>
          <a:p>
            <a:pPr lvl="1"/>
            <a:r>
              <a:rPr lang="en-US" dirty="0" smtClean="0"/>
              <a:t>One Glimmerglass 64-port optical circuit switch</a:t>
            </a:r>
          </a:p>
          <a:p>
            <a:pPr lvl="1"/>
            <a:r>
              <a:rPr lang="en-US" dirty="0" smtClean="0"/>
              <a:t>Two Cisco Nexus 5020 10G 52-port</a:t>
            </a:r>
          </a:p>
          <a:p>
            <a:pPr lvl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1676400"/>
            <a:ext cx="2667000" cy="87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90242"/>
            <a:ext cx="2438400" cy="86259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87613"/>
            <a:ext cx="1676400" cy="158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exus_5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410200"/>
            <a:ext cx="2590800" cy="6435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231" y="2331321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Analysis</a:t>
            </a:r>
            <a:endParaRPr lang="en-US" sz="4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231" y="989957"/>
            <a:ext cx="7385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latin typeface="+mj-lt"/>
              </a:rPr>
              <a:t>Technology</a:t>
            </a:r>
            <a:endParaRPr lang="en-US" sz="7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31" y="110258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Intro</a:t>
            </a:r>
            <a:endParaRPr lang="en-US" sz="4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31" y="3211020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Data Plane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231" y="3967609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Control Plane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231" y="4662643"/>
            <a:ext cx="738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Experimental Setup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31" y="5296121"/>
            <a:ext cx="738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Evaluation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31" y="5868044"/>
            <a:ext cx="738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Related Work</a:t>
            </a:r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231" y="6378412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lum bright="30000"/>
              </a:blip>
              <a:stretch>
                <a:fillRect/>
              </a:stretch>
            </p:blipFill>
          </mc:Choice>
          <mc:Fallback>
            <p:blipFill>
              <a:blip r:embed="rId3">
                <a:lum bright="30000"/>
              </a:blip>
              <a:stretch>
                <a:fillRect/>
              </a:stretch>
            </p:blipFill>
          </mc:Fallback>
        </mc:AlternateContent>
        <p:spPr>
          <a:xfrm>
            <a:off x="342900" y="715531"/>
            <a:ext cx="6325999" cy="4764024"/>
          </a:xfrm>
          <a:prstGeom prst="rect">
            <a:avLst/>
          </a:prstGeom>
        </p:spPr>
      </p:pic>
      <p:pic>
        <p:nvPicPr>
          <p:cNvPr id="14" name="Picture 13" descr="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lum bright="30000"/>
              </a:blip>
              <a:stretch>
                <a:fillRect/>
              </a:stretch>
            </p:blipFill>
          </mc:Choice>
          <mc:Fallback>
            <p:blipFill>
              <a:blip r:embed="rId5">
                <a:lum bright="30000"/>
              </a:blip>
              <a:stretch>
                <a:fillRect/>
              </a:stretch>
            </p:blipFill>
          </mc:Fallback>
        </mc:AlternateContent>
        <p:spPr>
          <a:xfrm>
            <a:off x="5064369" y="3431510"/>
            <a:ext cx="3290539" cy="247531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231" y="1109449"/>
            <a:ext cx="738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Analysis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231" y="565226"/>
            <a:ext cx="738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Technology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31" y="82558"/>
            <a:ext cx="738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Intro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31" y="1715227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Data Plane</a:t>
            </a:r>
            <a:endParaRPr lang="en-US" sz="3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231" y="2382561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Control Plane</a:t>
            </a:r>
            <a:endParaRPr lang="en-US" sz="3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231" y="3111450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Experimental Setup</a:t>
            </a:r>
            <a:endParaRPr lang="en-US" sz="4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31" y="3963449"/>
            <a:ext cx="7385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latin typeface="+mj-lt"/>
              </a:rPr>
              <a:t>Evaluation</a:t>
            </a:r>
            <a:endParaRPr lang="en-US" sz="7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31" y="5277113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Related Work</a:t>
            </a:r>
            <a:endParaRPr lang="en-US" sz="4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231" y="6129112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Conclusion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Traditional Network</a:t>
            </a:r>
            <a:endParaRPr lang="en-US" dirty="0"/>
          </a:p>
        </p:txBody>
      </p:sp>
      <p:pic>
        <p:nvPicPr>
          <p:cNvPr id="7" name="Content Placeholder 6" descr="20100823 All Electrical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252" r="-92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02196" y="2403347"/>
            <a:ext cx="6144631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420432" y="1600200"/>
            <a:ext cx="2095195" cy="1023937"/>
            <a:chOff x="2420432" y="1600200"/>
            <a:chExt cx="2095195" cy="1023937"/>
          </a:xfrm>
        </p:grpSpPr>
        <p:sp>
          <p:nvSpPr>
            <p:cNvPr id="8" name="TextBox 7"/>
            <p:cNvSpPr txBox="1"/>
            <p:nvPr/>
          </p:nvSpPr>
          <p:spPr>
            <a:xfrm>
              <a:off x="2420432" y="1600200"/>
              <a:ext cx="2095195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Hash Collisions</a:t>
              </a:r>
              <a:endParaRPr lang="en-US" sz="24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845049" y="2342604"/>
              <a:ext cx="55989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098008" y="2343001"/>
              <a:ext cx="56068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97604" y="1600993"/>
            <a:ext cx="2496136" cy="802353"/>
            <a:chOff x="4997604" y="1600993"/>
            <a:chExt cx="2496136" cy="802353"/>
          </a:xfrm>
        </p:grpSpPr>
        <p:sp>
          <p:nvSpPr>
            <p:cNvPr id="14" name="TextBox 13"/>
            <p:cNvSpPr txBox="1"/>
            <p:nvPr/>
          </p:nvSpPr>
          <p:spPr>
            <a:xfrm>
              <a:off x="5149378" y="1755894"/>
              <a:ext cx="2344362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TCP/IP Overhead</a:t>
              </a:r>
              <a:endParaRPr lang="en-US" sz="24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4605009" y="1993588"/>
              <a:ext cx="802353" cy="1716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142732" y="2405729"/>
            <a:ext cx="2013292" cy="1603648"/>
            <a:chOff x="4142732" y="2405729"/>
            <a:chExt cx="2013292" cy="1603648"/>
          </a:xfrm>
        </p:grpSpPr>
        <p:sp>
          <p:nvSpPr>
            <p:cNvPr id="23" name="TextBox 22"/>
            <p:cNvSpPr txBox="1"/>
            <p:nvPr/>
          </p:nvSpPr>
          <p:spPr>
            <a:xfrm>
              <a:off x="4142732" y="3178380"/>
              <a:ext cx="2013292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190 </a:t>
              </a:r>
              <a:r>
                <a:rPr lang="en-US" sz="2400" b="1" dirty="0" err="1" smtClean="0"/>
                <a:t>Gb/s</a:t>
              </a:r>
              <a:r>
                <a:rPr lang="en-US" sz="2400" b="1" dirty="0" smtClean="0"/>
                <a:t> Peak</a:t>
              </a:r>
            </a:p>
            <a:p>
              <a:r>
                <a:rPr lang="en-US" sz="2400" b="1" dirty="0" smtClean="0"/>
                <a:t>171 </a:t>
              </a:r>
              <a:r>
                <a:rPr lang="en-US" sz="2400" b="1" dirty="0" err="1" smtClean="0"/>
                <a:t>Gb/s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Avg</a:t>
              </a:r>
              <a:endParaRPr lang="en-US" sz="2400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080706" y="2791658"/>
              <a:ext cx="77344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Helios Network (Baseline)</a:t>
            </a:r>
            <a:endParaRPr lang="en-US" dirty="0"/>
          </a:p>
        </p:txBody>
      </p:sp>
      <p:pic>
        <p:nvPicPr>
          <p:cNvPr id="7" name="Content Placeholder 6" descr="20100823 Baselin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252" r="-92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02196" y="2883537"/>
            <a:ext cx="6144631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375052" y="2884331"/>
            <a:ext cx="2013292" cy="2336442"/>
            <a:chOff x="4375052" y="2884331"/>
            <a:chExt cx="2013292" cy="2336442"/>
          </a:xfrm>
        </p:grpSpPr>
        <p:sp>
          <p:nvSpPr>
            <p:cNvPr id="11" name="TextBox 10"/>
            <p:cNvSpPr txBox="1"/>
            <p:nvPr/>
          </p:nvSpPr>
          <p:spPr>
            <a:xfrm>
              <a:off x="4375052" y="3379750"/>
              <a:ext cx="2013292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160 </a:t>
              </a:r>
              <a:r>
                <a:rPr lang="en-US" sz="2400" b="1" dirty="0" err="1" smtClean="0"/>
                <a:t>Gb/s</a:t>
              </a:r>
              <a:r>
                <a:rPr lang="en-US" sz="2400" b="1" dirty="0" smtClean="0"/>
                <a:t> Peak</a:t>
              </a:r>
            </a:p>
            <a:p>
              <a:r>
                <a:rPr lang="en-US" sz="2400" b="1" dirty="0" smtClean="0"/>
                <a:t>43 </a:t>
              </a:r>
              <a:r>
                <a:rPr lang="en-US" sz="2400" b="1" dirty="0" err="1" smtClean="0"/>
                <a:t>Gb/s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Avg</a:t>
              </a:r>
              <a:endParaRPr lang="en-US" sz="2400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450451" y="3132041"/>
              <a:ext cx="4970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191957" y="4715363"/>
              <a:ext cx="100923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</a:t>
            </a:r>
            <a:r>
              <a:rPr lang="en-US" dirty="0" err="1" smtClean="0"/>
              <a:t>Debouncing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" y="4715796"/>
            <a:ext cx="8229600" cy="1588"/>
          </a:xfrm>
          <a:prstGeom prst="straightConnector1">
            <a:avLst/>
          </a:prstGeom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957565" y="4485205"/>
            <a:ext cx="574346" cy="863643"/>
            <a:chOff x="957565" y="4312009"/>
            <a:chExt cx="574346" cy="863643"/>
          </a:xfrm>
        </p:grpSpPr>
        <p:sp>
          <p:nvSpPr>
            <p:cNvPr id="15" name="TextBox 14"/>
            <p:cNvSpPr txBox="1"/>
            <p:nvPr/>
          </p:nvSpPr>
          <p:spPr>
            <a:xfrm>
              <a:off x="957565" y="4713987"/>
              <a:ext cx="57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0.0</a:t>
              </a:r>
              <a:endParaRPr lang="en-US" sz="24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1027739" y="4538001"/>
              <a:ext cx="453572" cy="1588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676123" y="4487422"/>
            <a:ext cx="730338" cy="861426"/>
            <a:chOff x="1676123" y="4314226"/>
            <a:chExt cx="730338" cy="861426"/>
          </a:xfrm>
        </p:grpSpPr>
        <p:sp>
          <p:nvSpPr>
            <p:cNvPr id="14" name="TextBox 13"/>
            <p:cNvSpPr txBox="1"/>
            <p:nvPr/>
          </p:nvSpPr>
          <p:spPr>
            <a:xfrm>
              <a:off x="1676123" y="4713987"/>
              <a:ext cx="730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0.25</a:t>
              </a:r>
              <a:endParaRPr lang="en-US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1830962" y="4540218"/>
              <a:ext cx="453572" cy="1588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564011" y="4485205"/>
            <a:ext cx="574346" cy="863643"/>
            <a:chOff x="2564011" y="4312009"/>
            <a:chExt cx="574346" cy="863643"/>
          </a:xfrm>
        </p:grpSpPr>
        <p:sp>
          <p:nvSpPr>
            <p:cNvPr id="13" name="TextBox 12"/>
            <p:cNvSpPr txBox="1"/>
            <p:nvPr/>
          </p:nvSpPr>
          <p:spPr>
            <a:xfrm>
              <a:off x="2564011" y="4713987"/>
              <a:ext cx="57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0.5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634185" y="4538001"/>
              <a:ext cx="453572" cy="1588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9502" y="4487422"/>
            <a:ext cx="730338" cy="861426"/>
            <a:chOff x="3299502" y="4314226"/>
            <a:chExt cx="730338" cy="861426"/>
          </a:xfrm>
        </p:grpSpPr>
        <p:sp>
          <p:nvSpPr>
            <p:cNvPr id="12" name="TextBox 11"/>
            <p:cNvSpPr txBox="1"/>
            <p:nvPr/>
          </p:nvSpPr>
          <p:spPr>
            <a:xfrm>
              <a:off x="3299502" y="4713987"/>
              <a:ext cx="730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0.75</a:t>
              </a: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437408" y="4540218"/>
              <a:ext cx="453572" cy="1588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170457" y="4485205"/>
            <a:ext cx="574346" cy="863643"/>
            <a:chOff x="4170457" y="4312009"/>
            <a:chExt cx="574346" cy="863643"/>
          </a:xfrm>
        </p:grpSpPr>
        <p:sp>
          <p:nvSpPr>
            <p:cNvPr id="11" name="TextBox 10"/>
            <p:cNvSpPr txBox="1"/>
            <p:nvPr/>
          </p:nvSpPr>
          <p:spPr>
            <a:xfrm>
              <a:off x="4170457" y="4713987"/>
              <a:ext cx="57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1.0</a:t>
              </a:r>
              <a:endParaRPr lang="en-US" sz="2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4240631" y="4538001"/>
              <a:ext cx="453572" cy="1588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905948" y="4485205"/>
            <a:ext cx="730338" cy="863643"/>
            <a:chOff x="4905948" y="4312009"/>
            <a:chExt cx="730338" cy="863643"/>
          </a:xfrm>
        </p:grpSpPr>
        <p:sp>
          <p:nvSpPr>
            <p:cNvPr id="16" name="TextBox 15"/>
            <p:cNvSpPr txBox="1"/>
            <p:nvPr/>
          </p:nvSpPr>
          <p:spPr>
            <a:xfrm>
              <a:off x="4905948" y="4713987"/>
              <a:ext cx="730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1.25</a:t>
              </a:r>
              <a:endParaRPr lang="en-US" sz="2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5043854" y="4538001"/>
              <a:ext cx="453572" cy="1588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776903" y="4487422"/>
            <a:ext cx="574346" cy="861426"/>
            <a:chOff x="5776903" y="4314226"/>
            <a:chExt cx="574346" cy="861426"/>
          </a:xfrm>
        </p:grpSpPr>
        <p:sp>
          <p:nvSpPr>
            <p:cNvPr id="17" name="TextBox 16"/>
            <p:cNvSpPr txBox="1"/>
            <p:nvPr/>
          </p:nvSpPr>
          <p:spPr>
            <a:xfrm>
              <a:off x="5776903" y="4713987"/>
              <a:ext cx="57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1.5</a:t>
              </a:r>
              <a:endParaRPr lang="en-US" sz="24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5847077" y="4540218"/>
              <a:ext cx="453572" cy="1588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512394" y="4487422"/>
            <a:ext cx="730338" cy="861426"/>
            <a:chOff x="6512394" y="4314226"/>
            <a:chExt cx="730338" cy="861426"/>
          </a:xfrm>
        </p:grpSpPr>
        <p:sp>
          <p:nvSpPr>
            <p:cNvPr id="18" name="TextBox 17"/>
            <p:cNvSpPr txBox="1"/>
            <p:nvPr/>
          </p:nvSpPr>
          <p:spPr>
            <a:xfrm>
              <a:off x="6512394" y="4713987"/>
              <a:ext cx="730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1.75</a:t>
              </a:r>
              <a:endParaRPr lang="en-US" sz="24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6650300" y="4540218"/>
              <a:ext cx="453572" cy="1588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383349" y="4485205"/>
            <a:ext cx="574346" cy="863643"/>
            <a:chOff x="7383349" y="4312009"/>
            <a:chExt cx="574346" cy="863643"/>
          </a:xfrm>
        </p:grpSpPr>
        <p:sp>
          <p:nvSpPr>
            <p:cNvPr id="19" name="TextBox 18"/>
            <p:cNvSpPr txBox="1"/>
            <p:nvPr/>
          </p:nvSpPr>
          <p:spPr>
            <a:xfrm>
              <a:off x="7383349" y="4713987"/>
              <a:ext cx="57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2.0</a:t>
              </a:r>
              <a:endParaRPr lang="en-US" sz="24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7453523" y="4538001"/>
              <a:ext cx="453572" cy="1588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Explosion 2 35"/>
          <p:cNvSpPr/>
          <p:nvPr/>
        </p:nvSpPr>
        <p:spPr>
          <a:xfrm>
            <a:off x="644300" y="4480782"/>
            <a:ext cx="457200" cy="457200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81559" y="5441220"/>
            <a:ext cx="11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(</a:t>
            </a:r>
            <a:r>
              <a:rPr lang="en-US" sz="2400" dirty="0" err="1" smtClean="0"/>
              <a:t>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7923829" y="4597265"/>
            <a:ext cx="250169" cy="250169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91396" y="1714118"/>
            <a:ext cx="84561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Layer 1 PHY signal locked (bits are detected)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Switch thread wakes up and polls for PHY status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/>
              <a:t>Makes note to enable link after 2 seconds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Switch thread enables Layer 2 link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2" grpId="2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Without </a:t>
            </a:r>
            <a:r>
              <a:rPr lang="en-US" dirty="0" err="1" smtClean="0"/>
              <a:t>Debouncing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Content Placeholder 9" descr="20100823 Debounc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252" r="-9252"/>
          <a:stretch>
            <a:fillRect/>
          </a:stretch>
        </p:blipFill>
        <p:spPr/>
      </p:pic>
      <p:cxnSp>
        <p:nvCxnSpPr>
          <p:cNvPr id="7" name="Straight Connector 6"/>
          <p:cNvCxnSpPr/>
          <p:nvPr/>
        </p:nvCxnSpPr>
        <p:spPr>
          <a:xfrm>
            <a:off x="1802196" y="2771493"/>
            <a:ext cx="6144631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402232" y="2772287"/>
            <a:ext cx="2013292" cy="2625271"/>
            <a:chOff x="5402232" y="2772287"/>
            <a:chExt cx="2013292" cy="2625271"/>
          </a:xfrm>
        </p:grpSpPr>
        <p:sp>
          <p:nvSpPr>
            <p:cNvPr id="9" name="TextBox 8"/>
            <p:cNvSpPr txBox="1"/>
            <p:nvPr/>
          </p:nvSpPr>
          <p:spPr>
            <a:xfrm>
              <a:off x="5402232" y="3267706"/>
              <a:ext cx="2013292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160 </a:t>
              </a:r>
              <a:r>
                <a:rPr lang="en-US" sz="2400" b="1" dirty="0" err="1" smtClean="0"/>
                <a:t>Gb/s</a:t>
              </a:r>
              <a:r>
                <a:rPr lang="en-US" sz="2400" b="1" dirty="0" smtClean="0"/>
                <a:t> Peak</a:t>
              </a:r>
            </a:p>
            <a:p>
              <a:r>
                <a:rPr lang="en-US" sz="2400" b="1" dirty="0" smtClean="0"/>
                <a:t>87 </a:t>
              </a:r>
              <a:r>
                <a:rPr lang="en-US" sz="2400" b="1" dirty="0" err="1" smtClean="0"/>
                <a:t>Gb/s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Avg</a:t>
              </a:r>
              <a:endParaRPr lang="en-US" sz="24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6477631" y="3019997"/>
              <a:ext cx="4970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6077105" y="4748527"/>
              <a:ext cx="129647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Without EDC</a:t>
            </a:r>
            <a:endParaRPr lang="en-US" dirty="0"/>
          </a:p>
        </p:txBody>
      </p:sp>
      <p:pic>
        <p:nvPicPr>
          <p:cNvPr id="7" name="Content Placeholder 6" descr="20100823 No EDC.ai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9579" r="-9579"/>
              <a:stretch>
                <a:fillRect/>
              </a:stretch>
            </p:blipFill>
          </mc:Choice>
          <mc:Fallback>
            <p:blipFill>
              <a:blip r:embed="rId4"/>
              <a:srcRect l="-9579" r="-9579"/>
              <a:stretch>
                <a:fillRect/>
              </a:stretch>
            </p:blipFill>
          </mc:Fallback>
        </mc:AlternateContent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02196" y="2771493"/>
            <a:ext cx="6144631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402232" y="2772287"/>
            <a:ext cx="2013292" cy="2625271"/>
            <a:chOff x="5402232" y="2772287"/>
            <a:chExt cx="2013292" cy="2625271"/>
          </a:xfrm>
        </p:grpSpPr>
        <p:sp>
          <p:nvSpPr>
            <p:cNvPr id="15" name="TextBox 14"/>
            <p:cNvSpPr txBox="1"/>
            <p:nvPr/>
          </p:nvSpPr>
          <p:spPr>
            <a:xfrm>
              <a:off x="5402232" y="3267706"/>
              <a:ext cx="2013292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160 </a:t>
              </a:r>
              <a:r>
                <a:rPr lang="en-US" sz="2400" b="1" dirty="0" err="1" smtClean="0"/>
                <a:t>Gb/s</a:t>
              </a:r>
              <a:r>
                <a:rPr lang="en-US" sz="2400" b="1" dirty="0" smtClean="0"/>
                <a:t> Peak</a:t>
              </a:r>
            </a:p>
            <a:p>
              <a:r>
                <a:rPr lang="en-US" sz="2400" b="1" dirty="0" smtClean="0"/>
                <a:t>142 </a:t>
              </a:r>
              <a:r>
                <a:rPr lang="en-US" sz="2400" b="1" dirty="0" err="1" smtClean="0"/>
                <a:t>Gb/s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Avg</a:t>
              </a:r>
              <a:endParaRPr lang="en-US" sz="24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6477631" y="3019997"/>
              <a:ext cx="4970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6077105" y="4748527"/>
              <a:ext cx="129647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1802196" y="2403347"/>
            <a:ext cx="6144631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914647" y="1830590"/>
            <a:ext cx="2694969" cy="943286"/>
            <a:chOff x="2914647" y="1830590"/>
            <a:chExt cx="2694969" cy="943286"/>
          </a:xfrm>
        </p:grpSpPr>
        <p:sp>
          <p:nvSpPr>
            <p:cNvPr id="20" name="TextBox 19"/>
            <p:cNvSpPr txBox="1"/>
            <p:nvPr/>
          </p:nvSpPr>
          <p:spPr>
            <a:xfrm>
              <a:off x="2914647" y="1830590"/>
              <a:ext cx="2694969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Software Limitation</a:t>
              </a:r>
              <a:endParaRPr lang="en-US" sz="2400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4076470" y="2588215"/>
              <a:ext cx="36973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22526" y="3144004"/>
            <a:ext cx="1825092" cy="2630693"/>
            <a:chOff x="889650" y="1753962"/>
            <a:chExt cx="1825092" cy="2630693"/>
          </a:xfrm>
          <a:effectLst/>
        </p:grpSpPr>
        <p:pic>
          <p:nvPicPr>
            <p:cNvPr id="28" name="Content Placeholder 6" descr="20100823 No EDC.ai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19302" t="18701" r="67098" b="51429"/>
                <a:stretch>
                  <a:fillRect/>
                </a:stretch>
              </p:blipFill>
            </mc:Choice>
            <mc:Fallback>
              <p:blipFill>
                <a:blip r:embed="rId4"/>
                <a:srcRect l="19302" t="18701" r="67098" b="51429"/>
                <a:stretch>
                  <a:fillRect/>
                </a:stretch>
              </p:blipFill>
            </mc:Fallback>
          </mc:AlternateContent>
          <p:spPr>
            <a:xfrm>
              <a:off x="889650" y="1753962"/>
              <a:ext cx="1825092" cy="263069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980471" y="1943270"/>
              <a:ext cx="1643449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27 ms Gaps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Bidirectional Circuits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1979676" y="1676399"/>
            <a:ext cx="5184648" cy="1047407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Optical Circuit Switch</a:t>
            </a:r>
            <a:endParaRPr lang="en-US" sz="3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4476677"/>
            <a:ext cx="2404850" cy="1359053"/>
            <a:chOff x="457200" y="4168773"/>
            <a:chExt cx="2404850" cy="1359053"/>
          </a:xfrm>
        </p:grpSpPr>
        <p:sp>
          <p:nvSpPr>
            <p:cNvPr id="7" name="Cube 6"/>
            <p:cNvSpPr/>
            <p:nvPr/>
          </p:nvSpPr>
          <p:spPr>
            <a:xfrm>
              <a:off x="457200" y="4762500"/>
              <a:ext cx="240485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Pod Switch</a:t>
              </a:r>
              <a:endParaRPr lang="en-US" sz="3200" b="1" dirty="0"/>
            </a:p>
          </p:txBody>
        </p:sp>
        <p:sp>
          <p:nvSpPr>
            <p:cNvPr id="8" name="Cube 7"/>
            <p:cNvSpPr/>
            <p:nvPr/>
          </p:nvSpPr>
          <p:spPr>
            <a:xfrm>
              <a:off x="990599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bg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1633033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tx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TX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81950" y="4476677"/>
            <a:ext cx="2404850" cy="1359053"/>
            <a:chOff x="457200" y="4168773"/>
            <a:chExt cx="2404850" cy="1359053"/>
          </a:xfrm>
        </p:grpSpPr>
        <p:sp>
          <p:nvSpPr>
            <p:cNvPr id="19" name="Cube 18"/>
            <p:cNvSpPr/>
            <p:nvPr/>
          </p:nvSpPr>
          <p:spPr>
            <a:xfrm>
              <a:off x="457200" y="4762500"/>
              <a:ext cx="240485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Pod Switch</a:t>
              </a:r>
              <a:endParaRPr lang="en-US" sz="3200" b="1" dirty="0"/>
            </a:p>
          </p:txBody>
        </p:sp>
        <p:sp>
          <p:nvSpPr>
            <p:cNvPr id="20" name="Cube 19"/>
            <p:cNvSpPr/>
            <p:nvPr/>
          </p:nvSpPr>
          <p:spPr>
            <a:xfrm>
              <a:off x="990599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bg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1633033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tx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TX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69154" y="4476677"/>
            <a:ext cx="2404850" cy="1359053"/>
            <a:chOff x="457200" y="4168773"/>
            <a:chExt cx="2404850" cy="1359053"/>
          </a:xfrm>
        </p:grpSpPr>
        <p:sp>
          <p:nvSpPr>
            <p:cNvPr id="23" name="Cube 22"/>
            <p:cNvSpPr/>
            <p:nvPr/>
          </p:nvSpPr>
          <p:spPr>
            <a:xfrm>
              <a:off x="457200" y="4762500"/>
              <a:ext cx="240485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Pod Switch</a:t>
              </a:r>
              <a:endParaRPr lang="en-US" sz="3200" b="1" dirty="0"/>
            </a:p>
          </p:txBody>
        </p:sp>
        <p:sp>
          <p:nvSpPr>
            <p:cNvPr id="24" name="Cube 23"/>
            <p:cNvSpPr/>
            <p:nvPr/>
          </p:nvSpPr>
          <p:spPr>
            <a:xfrm>
              <a:off x="990599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bg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1633033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tx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TX</a:t>
              </a:r>
              <a:endParaRPr lang="en-US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1993900" y="2501692"/>
            <a:ext cx="2258228" cy="2039840"/>
          </a:xfrm>
          <a:custGeom>
            <a:avLst/>
            <a:gdLst>
              <a:gd name="connsiteX0" fmla="*/ 0 w 2347328"/>
              <a:gd name="connsiteY0" fmla="*/ 2078327 h 2078327"/>
              <a:gd name="connsiteX1" fmla="*/ 1269866 w 2347328"/>
              <a:gd name="connsiteY1" fmla="*/ 0 h 2078327"/>
              <a:gd name="connsiteX2" fmla="*/ 2347328 w 2347328"/>
              <a:gd name="connsiteY2" fmla="*/ 2078327 h 207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328" h="2078327">
                <a:moveTo>
                  <a:pt x="0" y="2078327"/>
                </a:moveTo>
                <a:cubicBezTo>
                  <a:pt x="439322" y="1039163"/>
                  <a:pt x="878645" y="0"/>
                  <a:pt x="1269866" y="0"/>
                </a:cubicBezTo>
                <a:cubicBezTo>
                  <a:pt x="1661087" y="0"/>
                  <a:pt x="2347328" y="2078327"/>
                  <a:pt x="2347328" y="2078327"/>
                </a:cubicBezTo>
              </a:path>
            </a:pathLst>
          </a:cu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27588" y="2267558"/>
            <a:ext cx="3559474" cy="2273973"/>
          </a:xfrm>
          <a:custGeom>
            <a:avLst/>
            <a:gdLst>
              <a:gd name="connsiteX0" fmla="*/ 3559474 w 3559474"/>
              <a:gd name="connsiteY0" fmla="*/ 2273973 h 2273973"/>
              <a:gd name="connsiteX1" fmla="*/ 1827838 w 3559474"/>
              <a:gd name="connsiteY1" fmla="*/ 3207 h 2273973"/>
              <a:gd name="connsiteX2" fmla="*/ 0 w 3559474"/>
              <a:gd name="connsiteY2" fmla="*/ 2254729 h 227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474" h="2273973">
                <a:moveTo>
                  <a:pt x="3559474" y="2273973"/>
                </a:moveTo>
                <a:cubicBezTo>
                  <a:pt x="2990279" y="1140193"/>
                  <a:pt x="2421084" y="6414"/>
                  <a:pt x="1827838" y="3207"/>
                </a:cubicBezTo>
                <a:cubicBezTo>
                  <a:pt x="1234592" y="0"/>
                  <a:pt x="0" y="2254729"/>
                  <a:pt x="0" y="2254729"/>
                </a:cubicBezTo>
              </a:path>
            </a:pathLst>
          </a:cu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Unidirectional Circuits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1979676" y="1676399"/>
            <a:ext cx="5184648" cy="1047407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Optical Circuit Switch</a:t>
            </a:r>
            <a:endParaRPr lang="en-US" sz="3200" b="1" dirty="0"/>
          </a:p>
        </p:txBody>
      </p:sp>
      <p:grpSp>
        <p:nvGrpSpPr>
          <p:cNvPr id="3" name="Group 16"/>
          <p:cNvGrpSpPr/>
          <p:nvPr/>
        </p:nvGrpSpPr>
        <p:grpSpPr>
          <a:xfrm>
            <a:off x="457200" y="4476677"/>
            <a:ext cx="2404850" cy="1359053"/>
            <a:chOff x="457200" y="4168773"/>
            <a:chExt cx="2404850" cy="1359053"/>
          </a:xfrm>
        </p:grpSpPr>
        <p:sp>
          <p:nvSpPr>
            <p:cNvPr id="7" name="Cube 6"/>
            <p:cNvSpPr/>
            <p:nvPr/>
          </p:nvSpPr>
          <p:spPr>
            <a:xfrm>
              <a:off x="457200" y="4762500"/>
              <a:ext cx="240485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Pod Switch</a:t>
              </a:r>
              <a:endParaRPr lang="en-US" sz="3200" b="1" dirty="0"/>
            </a:p>
          </p:txBody>
        </p:sp>
        <p:sp>
          <p:nvSpPr>
            <p:cNvPr id="8" name="Cube 7"/>
            <p:cNvSpPr/>
            <p:nvPr/>
          </p:nvSpPr>
          <p:spPr>
            <a:xfrm>
              <a:off x="990599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bg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1633033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tx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TX</a:t>
              </a:r>
              <a:endParaRPr lang="en-US" dirty="0"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6281950" y="4476677"/>
            <a:ext cx="2404850" cy="1359053"/>
            <a:chOff x="457200" y="4168773"/>
            <a:chExt cx="2404850" cy="1359053"/>
          </a:xfrm>
        </p:grpSpPr>
        <p:sp>
          <p:nvSpPr>
            <p:cNvPr id="19" name="Cube 18"/>
            <p:cNvSpPr/>
            <p:nvPr/>
          </p:nvSpPr>
          <p:spPr>
            <a:xfrm>
              <a:off x="457200" y="4762500"/>
              <a:ext cx="240485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Pod Switch</a:t>
              </a:r>
              <a:endParaRPr lang="en-US" sz="3200" b="1" dirty="0"/>
            </a:p>
          </p:txBody>
        </p:sp>
        <p:sp>
          <p:nvSpPr>
            <p:cNvPr id="20" name="Cube 19"/>
            <p:cNvSpPr/>
            <p:nvPr/>
          </p:nvSpPr>
          <p:spPr>
            <a:xfrm>
              <a:off x="990599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bg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1633033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tx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TX</a:t>
              </a:r>
              <a:endParaRPr lang="en-US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3369154" y="4476677"/>
            <a:ext cx="2404850" cy="1359053"/>
            <a:chOff x="457200" y="4168773"/>
            <a:chExt cx="2404850" cy="1359053"/>
          </a:xfrm>
        </p:grpSpPr>
        <p:sp>
          <p:nvSpPr>
            <p:cNvPr id="23" name="Cube 22"/>
            <p:cNvSpPr/>
            <p:nvPr/>
          </p:nvSpPr>
          <p:spPr>
            <a:xfrm>
              <a:off x="457200" y="4762500"/>
              <a:ext cx="2404850" cy="76532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Pod Switch</a:t>
              </a:r>
              <a:endParaRPr lang="en-US" sz="3200" b="1" dirty="0"/>
            </a:p>
          </p:txBody>
        </p:sp>
        <p:sp>
          <p:nvSpPr>
            <p:cNvPr id="24" name="Cube 23"/>
            <p:cNvSpPr/>
            <p:nvPr/>
          </p:nvSpPr>
          <p:spPr>
            <a:xfrm>
              <a:off x="990599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bg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1633033" y="4168773"/>
              <a:ext cx="746127" cy="746127"/>
            </a:xfrm>
            <a:prstGeom prst="cube">
              <a:avLst>
                <a:gd name="adj" fmla="val 14683"/>
              </a:avLst>
            </a:prstGeom>
            <a:solidFill>
              <a:schemeClr val="tx1"/>
            </a:solidFill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TX</a:t>
              </a:r>
              <a:endParaRPr lang="en-US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1993900" y="2501692"/>
            <a:ext cx="2258228" cy="2039840"/>
          </a:xfrm>
          <a:custGeom>
            <a:avLst/>
            <a:gdLst>
              <a:gd name="connsiteX0" fmla="*/ 0 w 2347328"/>
              <a:gd name="connsiteY0" fmla="*/ 2078327 h 2078327"/>
              <a:gd name="connsiteX1" fmla="*/ 1269866 w 2347328"/>
              <a:gd name="connsiteY1" fmla="*/ 0 h 2078327"/>
              <a:gd name="connsiteX2" fmla="*/ 2347328 w 2347328"/>
              <a:gd name="connsiteY2" fmla="*/ 2078327 h 207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328" h="2078327">
                <a:moveTo>
                  <a:pt x="0" y="2078327"/>
                </a:moveTo>
                <a:cubicBezTo>
                  <a:pt x="439322" y="1039163"/>
                  <a:pt x="878645" y="0"/>
                  <a:pt x="1269866" y="0"/>
                </a:cubicBezTo>
                <a:cubicBezTo>
                  <a:pt x="1661087" y="0"/>
                  <a:pt x="2347328" y="2078327"/>
                  <a:pt x="2347328" y="2078327"/>
                </a:cubicBezTo>
              </a:path>
            </a:pathLst>
          </a:cu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27587" y="2032000"/>
            <a:ext cx="6512545" cy="2509531"/>
          </a:xfrm>
          <a:custGeom>
            <a:avLst/>
            <a:gdLst>
              <a:gd name="connsiteX0" fmla="*/ 3559474 w 3559474"/>
              <a:gd name="connsiteY0" fmla="*/ 2273973 h 2273973"/>
              <a:gd name="connsiteX1" fmla="*/ 1827838 w 3559474"/>
              <a:gd name="connsiteY1" fmla="*/ 3207 h 2273973"/>
              <a:gd name="connsiteX2" fmla="*/ 0 w 3559474"/>
              <a:gd name="connsiteY2" fmla="*/ 2254729 h 227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474" h="2273973">
                <a:moveTo>
                  <a:pt x="3559474" y="2273973"/>
                </a:moveTo>
                <a:cubicBezTo>
                  <a:pt x="2990279" y="1140193"/>
                  <a:pt x="2421084" y="6414"/>
                  <a:pt x="1827838" y="3207"/>
                </a:cubicBezTo>
                <a:cubicBezTo>
                  <a:pt x="1234592" y="0"/>
                  <a:pt x="0" y="2254729"/>
                  <a:pt x="0" y="2254729"/>
                </a:cubicBezTo>
              </a:path>
            </a:pathLst>
          </a:cu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906096" y="2501692"/>
            <a:ext cx="2258228" cy="2039840"/>
          </a:xfrm>
          <a:custGeom>
            <a:avLst/>
            <a:gdLst>
              <a:gd name="connsiteX0" fmla="*/ 0 w 2347328"/>
              <a:gd name="connsiteY0" fmla="*/ 2078327 h 2078327"/>
              <a:gd name="connsiteX1" fmla="*/ 1269866 w 2347328"/>
              <a:gd name="connsiteY1" fmla="*/ 0 h 2078327"/>
              <a:gd name="connsiteX2" fmla="*/ 2347328 w 2347328"/>
              <a:gd name="connsiteY2" fmla="*/ 2078327 h 207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328" h="2078327">
                <a:moveTo>
                  <a:pt x="0" y="2078327"/>
                </a:moveTo>
                <a:cubicBezTo>
                  <a:pt x="439322" y="1039163"/>
                  <a:pt x="878645" y="0"/>
                  <a:pt x="1269866" y="0"/>
                </a:cubicBezTo>
                <a:cubicBezTo>
                  <a:pt x="1661087" y="0"/>
                  <a:pt x="2347328" y="2078327"/>
                  <a:pt x="2347328" y="2078327"/>
                </a:cubicBezTo>
              </a:path>
            </a:pathLst>
          </a:cu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Unidirectional Circuits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" name="Content Placeholder 8" descr="uni_bi_stride_4s_Unidirectional vs Bidirectional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359" r="-9359"/>
          <a:stretch>
            <a:fillRect/>
          </a:stretch>
        </p:blipFill>
        <p:spPr/>
      </p:pic>
      <p:sp useBgFill="1">
        <p:nvSpPr>
          <p:cNvPr id="12" name="Rectangle 11"/>
          <p:cNvSpPr/>
          <p:nvPr/>
        </p:nvSpPr>
        <p:spPr>
          <a:xfrm>
            <a:off x="4743581" y="1712243"/>
            <a:ext cx="3100136" cy="5029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14996" y="1727050"/>
            <a:ext cx="3329307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Unidirectional Scheduler</a:t>
            </a:r>
          </a:p>
          <a:p>
            <a:r>
              <a:rPr lang="en-US" sz="2400" b="1" dirty="0" smtClean="0"/>
              <a:t>142 </a:t>
            </a:r>
            <a:r>
              <a:rPr lang="en-US" sz="2400" b="1" dirty="0" err="1" smtClean="0"/>
              <a:t>Gb/s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Avg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639613" y="2849180"/>
            <a:ext cx="559891" cy="1588"/>
          </a:xfrm>
          <a:prstGeom prst="straightConnector1">
            <a:avLst/>
          </a:pr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50992" y="4530536"/>
            <a:ext cx="3135744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Bidirectional Scheduler</a:t>
            </a:r>
          </a:p>
          <a:p>
            <a:r>
              <a:rPr lang="en-US" sz="2400" b="1" dirty="0" smtClean="0"/>
              <a:t>100 </a:t>
            </a:r>
            <a:r>
              <a:rPr lang="en-US" sz="2400" b="1" dirty="0" err="1" smtClean="0"/>
              <a:t>Gb/s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Avg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56703" y="3323453"/>
            <a:ext cx="563838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Daisy Chain Needed for Good Performance</a:t>
            </a:r>
          </a:p>
          <a:p>
            <a:pPr algn="ctr"/>
            <a:r>
              <a:rPr lang="en-US" sz="2400" b="1" dirty="0" smtClean="0"/>
              <a:t>For Arbitrary Traffic Patterns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nip Same Side Corner Rectangle 66"/>
          <p:cNvSpPr/>
          <p:nvPr/>
        </p:nvSpPr>
        <p:spPr>
          <a:xfrm>
            <a:off x="2876477" y="1758099"/>
            <a:ext cx="5378843" cy="4512843"/>
          </a:xfrm>
          <a:prstGeom prst="snip2SameRect">
            <a:avLst>
              <a:gd name="adj1" fmla="val 43274"/>
              <a:gd name="adj2" fmla="val 0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Circuit Switch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2629415">
            <a:off x="6252197" y="3000241"/>
            <a:ext cx="1828800" cy="91440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5549900"/>
            <a:ext cx="3175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8100000">
            <a:off x="3000008" y="3812228"/>
            <a:ext cx="624378" cy="172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8100000">
            <a:off x="3563608" y="3248628"/>
            <a:ext cx="624378" cy="172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8100000">
            <a:off x="4127208" y="2692228"/>
            <a:ext cx="624378" cy="172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700000">
            <a:off x="3191421" y="4553530"/>
            <a:ext cx="1969127" cy="2286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000090"/>
              </a:gs>
              <a:gs pos="13000">
                <a:srgbClr val="FF6600"/>
              </a:gs>
              <a:gs pos="26000">
                <a:srgbClr val="FFFF00"/>
              </a:gs>
              <a:gs pos="40000">
                <a:srgbClr val="CCFFCC"/>
              </a:gs>
              <a:gs pos="55000">
                <a:srgbClr val="008000"/>
              </a:gs>
              <a:gs pos="72000">
                <a:srgbClr val="3366FF"/>
              </a:gs>
              <a:gs pos="87000">
                <a:srgbClr val="0000FF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4721197" y="5471562"/>
            <a:ext cx="457200" cy="91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199083">
            <a:off x="4660232" y="4242753"/>
            <a:ext cx="3075844" cy="2286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000090"/>
              </a:gs>
              <a:gs pos="13000">
                <a:srgbClr val="FF6600"/>
              </a:gs>
              <a:gs pos="26000">
                <a:srgbClr val="FFFF00"/>
              </a:gs>
              <a:gs pos="40000">
                <a:srgbClr val="CCFFCC"/>
              </a:gs>
              <a:gs pos="55000">
                <a:srgbClr val="008000"/>
              </a:gs>
              <a:gs pos="72000">
                <a:srgbClr val="3366FF"/>
              </a:gs>
              <a:gs pos="87000">
                <a:srgbClr val="0000FF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ight Arrow 22"/>
          <p:cNvSpPr/>
          <p:nvPr/>
        </p:nvSpPr>
        <p:spPr>
          <a:xfrm rot="13500000">
            <a:off x="4053481" y="4020033"/>
            <a:ext cx="3485513" cy="2286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000090"/>
              </a:gs>
              <a:gs pos="13000">
                <a:srgbClr val="FF6600"/>
              </a:gs>
              <a:gs pos="26000">
                <a:srgbClr val="FFFF00"/>
              </a:gs>
              <a:gs pos="40000">
                <a:srgbClr val="CCFFCC"/>
              </a:gs>
              <a:gs pos="55000">
                <a:srgbClr val="008000"/>
              </a:gs>
              <a:gs pos="72000">
                <a:srgbClr val="3366FF"/>
              </a:gs>
              <a:gs pos="87000">
                <a:srgbClr val="0000FF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/>
          <p:nvPr/>
        </p:nvSpPr>
        <p:spPr>
          <a:xfrm>
            <a:off x="5771425" y="5471564"/>
            <a:ext cx="457200" cy="91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42099" y="5485571"/>
            <a:ext cx="457200" cy="91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21197" y="2192064"/>
            <a:ext cx="11063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Lenses</a:t>
            </a:r>
            <a:endParaRPr lang="en-US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99299" y="1992009"/>
            <a:ext cx="10887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/>
              <a:t>Fixed</a:t>
            </a:r>
          </a:p>
          <a:p>
            <a:pPr algn="ctr"/>
            <a:r>
              <a:rPr lang="en-US" sz="2600" b="1" dirty="0" smtClean="0"/>
              <a:t>Mirror</a:t>
            </a:r>
            <a:endParaRPr lang="en-US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27020" y="5778500"/>
            <a:ext cx="27366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Mirrors on Motors</a:t>
            </a:r>
            <a:endParaRPr lang="en-US" sz="2600" b="1" dirty="0"/>
          </a:p>
        </p:txBody>
      </p:sp>
      <p:sp>
        <p:nvSpPr>
          <p:cNvPr id="29" name="Right Arrow 28"/>
          <p:cNvSpPr/>
          <p:nvPr/>
        </p:nvSpPr>
        <p:spPr>
          <a:xfrm rot="5746469">
            <a:off x="6383903" y="4325305"/>
            <a:ext cx="1993392" cy="2286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000090"/>
              </a:gs>
              <a:gs pos="13000">
                <a:srgbClr val="FF6600"/>
              </a:gs>
              <a:gs pos="26000">
                <a:srgbClr val="FFFF00"/>
              </a:gs>
              <a:gs pos="40000">
                <a:srgbClr val="CCFFCC"/>
              </a:gs>
              <a:gs pos="55000">
                <a:srgbClr val="008000"/>
              </a:gs>
              <a:gs pos="72000">
                <a:srgbClr val="3366FF"/>
              </a:gs>
              <a:gs pos="87000">
                <a:srgbClr val="0000FF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ight Arrow 29"/>
          <p:cNvSpPr/>
          <p:nvPr/>
        </p:nvSpPr>
        <p:spPr>
          <a:xfrm rot="18042258">
            <a:off x="4292435" y="3892420"/>
            <a:ext cx="3075844" cy="2286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000090"/>
              </a:gs>
              <a:gs pos="13000">
                <a:srgbClr val="FF6600"/>
              </a:gs>
              <a:gs pos="26000">
                <a:srgbClr val="FFFF00"/>
              </a:gs>
              <a:gs pos="40000">
                <a:srgbClr val="CCFFCC"/>
              </a:gs>
              <a:gs pos="55000">
                <a:srgbClr val="008000"/>
              </a:gs>
              <a:gs pos="72000">
                <a:srgbClr val="3366FF"/>
              </a:gs>
              <a:gs pos="87000">
                <a:srgbClr val="0000FF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ight Arrow 30"/>
          <p:cNvSpPr/>
          <p:nvPr/>
        </p:nvSpPr>
        <p:spPr>
          <a:xfrm rot="6212916">
            <a:off x="5059549" y="3972963"/>
            <a:ext cx="2743200" cy="2286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000090"/>
              </a:gs>
              <a:gs pos="13000">
                <a:srgbClr val="FF6600"/>
              </a:gs>
              <a:gs pos="26000">
                <a:srgbClr val="FFFF00"/>
              </a:gs>
              <a:gs pos="40000">
                <a:srgbClr val="CCFFCC"/>
              </a:gs>
              <a:gs pos="55000">
                <a:srgbClr val="008000"/>
              </a:gs>
              <a:gs pos="72000">
                <a:srgbClr val="3366FF"/>
              </a:gs>
              <a:gs pos="87000">
                <a:srgbClr val="0000FF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/>
          <p:cNvSpPr/>
          <p:nvPr/>
        </p:nvSpPr>
        <p:spPr>
          <a:xfrm rot="20079108">
            <a:off x="4717481" y="5425840"/>
            <a:ext cx="457200" cy="91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58" idx="3"/>
            <a:endCxn id="10" idx="2"/>
          </p:cNvCxnSpPr>
          <p:nvPr/>
        </p:nvCxnSpPr>
        <p:spPr>
          <a:xfrm>
            <a:off x="1730228" y="2626030"/>
            <a:ext cx="1520920" cy="1211485"/>
          </a:xfrm>
          <a:prstGeom prst="curvedConnector2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60" idx="3"/>
            <a:endCxn id="11" idx="2"/>
          </p:cNvCxnSpPr>
          <p:nvPr/>
        </p:nvCxnSpPr>
        <p:spPr>
          <a:xfrm>
            <a:off x="1844436" y="2192064"/>
            <a:ext cx="1970312" cy="1081851"/>
          </a:xfrm>
          <a:prstGeom prst="curvedConnector2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61" idx="3"/>
            <a:endCxn id="12" idx="2"/>
          </p:cNvCxnSpPr>
          <p:nvPr/>
        </p:nvCxnSpPr>
        <p:spPr>
          <a:xfrm>
            <a:off x="1844436" y="1758099"/>
            <a:ext cx="2533912" cy="959416"/>
          </a:xfrm>
          <a:prstGeom prst="curvedConnector2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01816" y="3170488"/>
            <a:ext cx="16852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/>
              <a:t>Glass Fiber</a:t>
            </a:r>
          </a:p>
          <a:p>
            <a:pPr algn="ctr"/>
            <a:r>
              <a:rPr lang="en-US" sz="2600" b="1" dirty="0" smtClean="0"/>
              <a:t>Bundle</a:t>
            </a:r>
            <a:endParaRPr lang="en-US" sz="2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9941" y="2379808"/>
            <a:ext cx="1170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Input 1</a:t>
            </a:r>
            <a:endParaRPr lang="en-US" sz="2600" dirty="0"/>
          </a:p>
        </p:txBody>
      </p:sp>
      <p:sp>
        <p:nvSpPr>
          <p:cNvPr id="60" name="TextBox 59"/>
          <p:cNvSpPr txBox="1"/>
          <p:nvPr/>
        </p:nvSpPr>
        <p:spPr>
          <a:xfrm>
            <a:off x="445733" y="1945842"/>
            <a:ext cx="13987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Output 2</a:t>
            </a:r>
            <a:endParaRPr lang="en-US" sz="2600" dirty="0"/>
          </a:p>
        </p:txBody>
      </p:sp>
      <p:sp>
        <p:nvSpPr>
          <p:cNvPr id="61" name="TextBox 60"/>
          <p:cNvSpPr txBox="1"/>
          <p:nvPr/>
        </p:nvSpPr>
        <p:spPr>
          <a:xfrm>
            <a:off x="445733" y="1511877"/>
            <a:ext cx="13987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Output 1</a:t>
            </a:r>
            <a:endParaRPr lang="en-US" sz="2600" dirty="0"/>
          </a:p>
        </p:txBody>
      </p:sp>
      <p:sp>
        <p:nvSpPr>
          <p:cNvPr id="22" name="Right Arrow 21"/>
          <p:cNvSpPr/>
          <p:nvPr/>
        </p:nvSpPr>
        <p:spPr>
          <a:xfrm rot="13500000">
            <a:off x="3640043" y="4294829"/>
            <a:ext cx="2668654" cy="2286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000090"/>
              </a:gs>
              <a:gs pos="13000">
                <a:srgbClr val="FF6600"/>
              </a:gs>
              <a:gs pos="26000">
                <a:srgbClr val="FFFF00"/>
              </a:gs>
              <a:gs pos="40000">
                <a:srgbClr val="CCFFCC"/>
              </a:gs>
              <a:gs pos="55000">
                <a:srgbClr val="008000"/>
              </a:gs>
              <a:gs pos="72000">
                <a:srgbClr val="3366FF"/>
              </a:gs>
              <a:gs pos="87000">
                <a:srgbClr val="0000FF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TextBox 64"/>
          <p:cNvSpPr txBox="1"/>
          <p:nvPr/>
        </p:nvSpPr>
        <p:spPr>
          <a:xfrm>
            <a:off x="3883686" y="4476002"/>
            <a:ext cx="2078413" cy="4924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b="1" dirty="0" smtClean="0"/>
              <a:t>Rotate Mirror</a:t>
            </a:r>
            <a:endParaRPr lang="en-US" sz="2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48875" y="4476002"/>
            <a:ext cx="3890809" cy="120032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/>
              <a:t>Full crossbar switch</a:t>
            </a:r>
          </a:p>
          <a:p>
            <a:pPr marL="514350" indent="-514350">
              <a:buAutoNum type="arabicPeriod"/>
            </a:pPr>
            <a:r>
              <a:rPr lang="en-US" sz="2400" b="1" dirty="0" smtClean="0"/>
              <a:t>Does not decode packets</a:t>
            </a:r>
          </a:p>
          <a:p>
            <a:pPr marL="514350" indent="-514350">
              <a:buAutoNum type="arabicPeriod"/>
            </a:pPr>
            <a:r>
              <a:rPr lang="en-US" sz="2400" b="1" dirty="0" smtClean="0"/>
              <a:t>Needs external scheduler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65" grpId="0" animBg="1"/>
      <p:bldP spid="65" grpId="1" animBg="1"/>
      <p:bldP spid="6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Stability and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" name="Content Placeholder 8" descr="stability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3335" r="-4951" b="43433"/>
          <a:stretch>
            <a:fillRect/>
          </a:stretch>
        </p:blipFill>
        <p:spPr>
          <a:xfrm>
            <a:off x="816209" y="1905002"/>
            <a:ext cx="7511581" cy="3955142"/>
          </a:xfrm>
        </p:spPr>
      </p:pic>
      <p:sp>
        <p:nvSpPr>
          <p:cNvPr id="16" name="Rectangle 15"/>
          <p:cNvSpPr/>
          <p:nvPr/>
        </p:nvSpPr>
        <p:spPr>
          <a:xfrm>
            <a:off x="2077965" y="2347740"/>
            <a:ext cx="5855941" cy="2591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77965" y="2335304"/>
            <a:ext cx="2473333" cy="25916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49710" y="2349711"/>
            <a:ext cx="3384196" cy="25916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70367" y="2828835"/>
            <a:ext cx="5521995" cy="654288"/>
          </a:xfrm>
          <a:custGeom>
            <a:avLst/>
            <a:gdLst>
              <a:gd name="connsiteX0" fmla="*/ 0 w 5521995"/>
              <a:gd name="connsiteY0" fmla="*/ 654288 h 654288"/>
              <a:gd name="connsiteX1" fmla="*/ 3020743 w 5521995"/>
              <a:gd name="connsiteY1" fmla="*/ 134706 h 654288"/>
              <a:gd name="connsiteX2" fmla="*/ 5521995 w 5521995"/>
              <a:gd name="connsiteY2" fmla="*/ 0 h 65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1995" h="654288">
                <a:moveTo>
                  <a:pt x="0" y="654288"/>
                </a:moveTo>
                <a:cubicBezTo>
                  <a:pt x="1050205" y="449021"/>
                  <a:pt x="2100410" y="243754"/>
                  <a:pt x="3020743" y="134706"/>
                </a:cubicBezTo>
                <a:cubicBezTo>
                  <a:pt x="3941076" y="25658"/>
                  <a:pt x="4935163" y="16036"/>
                  <a:pt x="5521995" y="0"/>
                </a:cubicBezTo>
              </a:path>
            </a:pathLst>
          </a:custGeom>
          <a:ln w="1016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174165" y="3441429"/>
            <a:ext cx="5560476" cy="619007"/>
          </a:xfrm>
          <a:custGeom>
            <a:avLst/>
            <a:gdLst>
              <a:gd name="connsiteX0" fmla="*/ 0 w 5560476"/>
              <a:gd name="connsiteY0" fmla="*/ 619007 h 619007"/>
              <a:gd name="connsiteX1" fmla="*/ 3039983 w 5560476"/>
              <a:gd name="connsiteY1" fmla="*/ 195644 h 619007"/>
              <a:gd name="connsiteX2" fmla="*/ 5560476 w 5560476"/>
              <a:gd name="connsiteY2" fmla="*/ 3207 h 61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0476" h="619007">
                <a:moveTo>
                  <a:pt x="0" y="619007"/>
                </a:moveTo>
                <a:cubicBezTo>
                  <a:pt x="1056618" y="458642"/>
                  <a:pt x="2113237" y="298277"/>
                  <a:pt x="3039983" y="195644"/>
                </a:cubicBezTo>
                <a:cubicBezTo>
                  <a:pt x="3966729" y="93011"/>
                  <a:pt x="5028158" y="0"/>
                  <a:pt x="5560476" y="3207"/>
                </a:cubicBezTo>
              </a:path>
            </a:pathLst>
          </a:custGeom>
          <a:ln w="1016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93406" y="2867322"/>
            <a:ext cx="5425792" cy="1501015"/>
          </a:xfrm>
          <a:custGeom>
            <a:avLst/>
            <a:gdLst>
              <a:gd name="connsiteX0" fmla="*/ 0 w 5425792"/>
              <a:gd name="connsiteY0" fmla="*/ 1501015 h 1501015"/>
              <a:gd name="connsiteX1" fmla="*/ 2424290 w 5425792"/>
              <a:gd name="connsiteY1" fmla="*/ 365632 h 1501015"/>
              <a:gd name="connsiteX2" fmla="*/ 5425792 w 5425792"/>
              <a:gd name="connsiteY2" fmla="*/ 0 h 150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5792" h="1501015">
                <a:moveTo>
                  <a:pt x="0" y="1501015"/>
                </a:moveTo>
                <a:cubicBezTo>
                  <a:pt x="759995" y="1058408"/>
                  <a:pt x="1519991" y="615801"/>
                  <a:pt x="2424290" y="365632"/>
                </a:cubicBezTo>
                <a:cubicBezTo>
                  <a:pt x="3328589" y="115463"/>
                  <a:pt x="4794066" y="57731"/>
                  <a:pt x="5425792" y="0"/>
                </a:cubicBezTo>
              </a:path>
            </a:pathLst>
          </a:custGeom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247484" y="3637530"/>
            <a:ext cx="2606040" cy="1588"/>
          </a:xfrm>
          <a:prstGeom prst="line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231" y="1100216"/>
            <a:ext cx="738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Analysis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231" y="589848"/>
            <a:ext cx="738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Technology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31" y="110258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Intro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31" y="1672139"/>
            <a:ext cx="738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Data Plane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231" y="2305617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Control Plane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231" y="3000651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Experimental Setup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31" y="3757240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Evaluation</a:t>
            </a:r>
            <a:endParaRPr lang="en-US" sz="4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31" y="4636939"/>
            <a:ext cx="7385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latin typeface="+mj-lt"/>
              </a:rPr>
              <a:t>Related Work</a:t>
            </a:r>
            <a:endParaRPr lang="en-US" sz="7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231" y="5978303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Conclusion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571499"/>
          <a:ext cx="8229600" cy="571500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51584"/>
                <a:gridCol w="2263216"/>
                <a:gridCol w="2057400"/>
                <a:gridCol w="2057400"/>
              </a:tblGrid>
              <a:tr h="75938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Link Technology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Modifications Required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Working</a:t>
                      </a:r>
                    </a:p>
                    <a:p>
                      <a:r>
                        <a:rPr lang="en-US" sz="2000" dirty="0" smtClean="0"/>
                        <a:t>Prototype</a:t>
                      </a:r>
                      <a:endParaRPr lang="en-US" sz="2000" dirty="0"/>
                    </a:p>
                  </a:txBody>
                  <a:tcPr/>
                </a:tc>
              </a:tr>
              <a:tr h="141027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Helios</a:t>
                      </a:r>
                    </a:p>
                    <a:p>
                      <a:r>
                        <a:rPr lang="en-US" sz="1800" b="0" dirty="0" smtClean="0"/>
                        <a:t>(SIGCOMM ‘10)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Optics </a:t>
                      </a:r>
                      <a:r>
                        <a:rPr lang="en-US" sz="2000" dirty="0" err="1" smtClean="0"/>
                        <a:t>w</a:t>
                      </a:r>
                      <a:r>
                        <a:rPr lang="en-US" sz="2000" dirty="0" smtClean="0"/>
                        <a:t>/ WDM</a:t>
                      </a:r>
                    </a:p>
                    <a:p>
                      <a:r>
                        <a:rPr lang="en-US" sz="2000" dirty="0" smtClean="0"/>
                        <a:t>10G-180G </a:t>
                      </a:r>
                      <a:r>
                        <a:rPr lang="en-US" sz="1800" dirty="0" smtClean="0"/>
                        <a:t>(CWDM)</a:t>
                      </a:r>
                    </a:p>
                    <a:p>
                      <a:r>
                        <a:rPr lang="en-US" sz="2000" dirty="0" smtClean="0"/>
                        <a:t>10G-400G </a:t>
                      </a:r>
                      <a:r>
                        <a:rPr lang="en-US" sz="1800" dirty="0" smtClean="0"/>
                        <a:t>(DWDM)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Switch</a:t>
                      </a:r>
                      <a:r>
                        <a:rPr lang="en-US" sz="2000" baseline="0" dirty="0" smtClean="0"/>
                        <a:t> Software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Glimmerglass, Fulcrum</a:t>
                      </a:r>
                    </a:p>
                  </a:txBody>
                  <a:tcPr/>
                </a:tc>
              </a:tr>
              <a:tr h="75938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c-Through</a:t>
                      </a:r>
                    </a:p>
                    <a:p>
                      <a:r>
                        <a:rPr lang="en-US" sz="1800" b="0" dirty="0" smtClean="0"/>
                        <a:t>(SIGCOMM ’10)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Optics (10G)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 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Emulation</a:t>
                      </a:r>
                      <a:endParaRPr lang="en-US" sz="2000" dirty="0"/>
                    </a:p>
                  </a:txBody>
                  <a:tcPr/>
                </a:tc>
              </a:tr>
              <a:tr h="75938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Flyways</a:t>
                      </a:r>
                    </a:p>
                    <a:p>
                      <a:r>
                        <a:rPr lang="en-US" sz="1800" b="0" dirty="0" smtClean="0"/>
                        <a:t>(</a:t>
                      </a:r>
                      <a:r>
                        <a:rPr lang="en-US" sz="1800" b="0" dirty="0" err="1" smtClean="0"/>
                        <a:t>HotNets</a:t>
                      </a:r>
                      <a:r>
                        <a:rPr lang="en-US" sz="1800" b="0" dirty="0" smtClean="0"/>
                        <a:t> ‘09)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Wireless (1G, 10m)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Unspecified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12672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IBM System-S</a:t>
                      </a:r>
                    </a:p>
                    <a:p>
                      <a:r>
                        <a:rPr lang="en-US" sz="1800" b="0" dirty="0" smtClean="0"/>
                        <a:t>(GLOBECOM ‘09)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Optics (10G)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 Application;</a:t>
                      </a:r>
                    </a:p>
                    <a:p>
                      <a:r>
                        <a:rPr lang="en-US" sz="2000" dirty="0" smtClean="0"/>
                        <a:t>Specific to Stream</a:t>
                      </a:r>
                      <a:r>
                        <a:rPr lang="en-US" sz="2000" baseline="0" dirty="0" smtClean="0"/>
                        <a:t> Processing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Calient</a:t>
                      </a:r>
                      <a:r>
                        <a:rPr lang="en-US" sz="2000" dirty="0" smtClean="0"/>
                        <a:t>,</a:t>
                      </a:r>
                    </a:p>
                    <a:p>
                      <a:r>
                        <a:rPr lang="en-US" sz="2000" dirty="0" smtClean="0"/>
                        <a:t>Nortel</a:t>
                      </a:r>
                      <a:endParaRPr lang="en-US" sz="2000" dirty="0"/>
                    </a:p>
                  </a:txBody>
                  <a:tcPr/>
                </a:tc>
              </a:tr>
              <a:tr h="75938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HPC</a:t>
                      </a:r>
                    </a:p>
                    <a:p>
                      <a:r>
                        <a:rPr lang="en-US" sz="1800" b="0" dirty="0" smtClean="0"/>
                        <a:t>(SC ‘05)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Optics (10G)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</a:t>
                      </a:r>
                      <a:r>
                        <a:rPr lang="en-US" sz="2000" baseline="0" dirty="0" smtClean="0"/>
                        <a:t> NIC Hardware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231" y="1167927"/>
            <a:ext cx="738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Analysis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231" y="645248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Technology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31" y="153347"/>
            <a:ext cx="7385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Intro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31" y="1721384"/>
            <a:ext cx="738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Data Plane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231" y="2336396"/>
            <a:ext cx="738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Control Plane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231" y="3012963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Experimental Setup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31" y="3751085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Evaluation</a:t>
            </a:r>
            <a:endParaRPr lang="en-US" sz="3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31" y="4550762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Related Work</a:t>
            </a:r>
            <a:endParaRPr lang="en-US" sz="4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231" y="5473549"/>
            <a:ext cx="7385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latin typeface="+mj-lt"/>
              </a:rPr>
              <a:t>Conclusion</a:t>
            </a:r>
            <a:endParaRPr lang="en-US" sz="74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“Why Packet Switching?”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“The conventional wisdom [of 1985 is] that packet switching is poorly suited to the needs of telephony . . 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68897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/>
            <a:r>
              <a:rPr lang="en-US" dirty="0" smtClean="0"/>
              <a:t>Jonathan Turner. “Design of an Integrated Services </a:t>
            </a:r>
            <a:r>
              <a:rPr lang="en-US" i="1" dirty="0" smtClean="0"/>
              <a:t>Packet</a:t>
            </a:r>
            <a:r>
              <a:rPr lang="en-US" dirty="0" smtClean="0"/>
              <a:t> Network”. </a:t>
            </a:r>
            <a:r>
              <a:rPr lang="en-US" i="1" dirty="0" smtClean="0"/>
              <a:t>IEEE J. on Selected Areas in Communications</a:t>
            </a:r>
            <a:r>
              <a:rPr lang="en-US" dirty="0" smtClean="0"/>
              <a:t>, SAC-4 (8), Nov 1986.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0" y="3384550"/>
            <a:ext cx="1587500" cy="193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Helios: a scalable, energy-efficient network architecture for modular data centers</a:t>
            </a:r>
          </a:p>
          <a:p>
            <a:r>
              <a:rPr lang="en-US" dirty="0" smtClean="0"/>
              <a:t>Large cost, power, and cabling complexity savings</a:t>
            </a:r>
          </a:p>
          <a:p>
            <a:r>
              <a:rPr lang="en-US" dirty="0" smtClean="0"/>
              <a:t>Dynamically and automatically provisions bisection bandwidth at runtime</a:t>
            </a:r>
          </a:p>
          <a:p>
            <a:r>
              <a:rPr lang="en-US" dirty="0" smtClean="0"/>
              <a:t>Does not require end-host modifications or switch hardware modifications</a:t>
            </a:r>
          </a:p>
          <a:p>
            <a:r>
              <a:rPr lang="en-US" dirty="0" smtClean="0"/>
              <a:t>Deployable today using commercial components</a:t>
            </a:r>
          </a:p>
          <a:p>
            <a:r>
              <a:rPr lang="en-US" dirty="0" smtClean="0"/>
              <a:t>Uses the strengths of circuit switching to compensate for the weaknesses of packet switching, and vice versa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Division Multiplexing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1905000" y="5192002"/>
            <a:ext cx="5181600" cy="76532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Electrical Packet Switch</a:t>
            </a:r>
            <a:endParaRPr lang="en-US" sz="3200" b="1" dirty="0"/>
          </a:p>
        </p:txBody>
      </p:sp>
      <p:sp>
        <p:nvSpPr>
          <p:cNvPr id="13" name="Cube 12"/>
          <p:cNvSpPr/>
          <p:nvPr/>
        </p:nvSpPr>
        <p:spPr>
          <a:xfrm>
            <a:off x="2438400" y="4887202"/>
            <a:ext cx="457200" cy="457200"/>
          </a:xfrm>
          <a:prstGeom prst="cube">
            <a:avLst/>
          </a:prstGeom>
          <a:solidFill>
            <a:srgbClr val="9228B8"/>
          </a:solidFill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2971800" y="4887202"/>
            <a:ext cx="457200" cy="457200"/>
          </a:xfrm>
          <a:prstGeom prst="cube">
            <a:avLst/>
          </a:prstGeom>
          <a:solidFill>
            <a:srgbClr val="3A2EE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Cube 14"/>
          <p:cNvSpPr/>
          <p:nvPr/>
        </p:nvSpPr>
        <p:spPr>
          <a:xfrm>
            <a:off x="3505200" y="4887202"/>
            <a:ext cx="457200" cy="457200"/>
          </a:xfrm>
          <a:prstGeom prst="cube">
            <a:avLst/>
          </a:prstGeom>
          <a:solidFill>
            <a:srgbClr val="114D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4038600" y="4887202"/>
            <a:ext cx="457200" cy="457200"/>
          </a:xfrm>
          <a:prstGeom prst="cube">
            <a:avLst/>
          </a:prstGeom>
          <a:solidFill>
            <a:srgbClr val="63AE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4572000" y="4887202"/>
            <a:ext cx="457200" cy="457200"/>
          </a:xfrm>
          <a:prstGeom prst="cube">
            <a:avLst/>
          </a:prstGeom>
          <a:solidFill>
            <a:srgbClr val="FDFB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>
            <a:off x="5105400" y="4887202"/>
            <a:ext cx="457200" cy="457200"/>
          </a:xfrm>
          <a:prstGeom prst="cube">
            <a:avLst/>
          </a:prstGeom>
          <a:solidFill>
            <a:srgbClr val="FAB5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5638800" y="4887202"/>
            <a:ext cx="457200" cy="457200"/>
          </a:xfrm>
          <a:prstGeom prst="cube">
            <a:avLst/>
          </a:prstGeom>
          <a:solidFill>
            <a:srgbClr val="E93D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0" name="Cube 19"/>
          <p:cNvSpPr/>
          <p:nvPr/>
        </p:nvSpPr>
        <p:spPr>
          <a:xfrm>
            <a:off x="6172200" y="4887202"/>
            <a:ext cx="457200" cy="457200"/>
          </a:xfrm>
          <a:prstGeom prst="cube">
            <a:avLst/>
          </a:prstGeom>
          <a:solidFill>
            <a:srgbClr val="D8266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4" name="Cube 33"/>
          <p:cNvSpPr/>
          <p:nvPr/>
        </p:nvSpPr>
        <p:spPr>
          <a:xfrm>
            <a:off x="2057400" y="3480042"/>
            <a:ext cx="2362200" cy="533400"/>
          </a:xfrm>
          <a:prstGeom prst="cub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WDM  MUX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Cube 34"/>
          <p:cNvSpPr/>
          <p:nvPr/>
        </p:nvSpPr>
        <p:spPr>
          <a:xfrm>
            <a:off x="4572000" y="3480042"/>
            <a:ext cx="2362200" cy="533400"/>
          </a:xfrm>
          <a:prstGeom prst="cub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WDM  DEMUX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Cube 56"/>
          <p:cNvSpPr/>
          <p:nvPr/>
        </p:nvSpPr>
        <p:spPr>
          <a:xfrm>
            <a:off x="1905000" y="1562342"/>
            <a:ext cx="5184648" cy="768096"/>
          </a:xfrm>
          <a:prstGeom prst="cub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Optical Circuit Switch</a:t>
            </a:r>
            <a:endParaRPr lang="en-US" sz="3200" b="1" dirty="0"/>
          </a:p>
        </p:txBody>
      </p:sp>
      <p:cxnSp>
        <p:nvCxnSpPr>
          <p:cNvPr id="60" name="Straight Arrow Connector 59"/>
          <p:cNvCxnSpPr/>
          <p:nvPr/>
        </p:nvCxnSpPr>
        <p:spPr>
          <a:xfrm rot="5400000" flipH="1" flipV="1">
            <a:off x="2628216" y="2905637"/>
            <a:ext cx="1150398" cy="15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5068205" y="2905636"/>
            <a:ext cx="1148811" cy="1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 174"/>
          <p:cNvGrpSpPr/>
          <p:nvPr/>
        </p:nvGrpSpPr>
        <p:grpSpPr>
          <a:xfrm>
            <a:off x="2535936" y="4836402"/>
            <a:ext cx="4062984" cy="45720"/>
            <a:chOff x="2566416" y="4754880"/>
            <a:chExt cx="4062984" cy="45720"/>
          </a:xfrm>
          <a:noFill/>
        </p:grpSpPr>
        <p:sp>
          <p:nvSpPr>
            <p:cNvPr id="128" name="Rectangle 127"/>
            <p:cNvSpPr/>
            <p:nvPr/>
          </p:nvSpPr>
          <p:spPr>
            <a:xfrm>
              <a:off x="3797808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633216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331208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166616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864608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700016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98008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233416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31408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766816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464808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300216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264408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099816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731008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566416" y="4754880"/>
              <a:ext cx="164592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rot="5400000" flipH="1">
            <a:off x="2006600" y="4270490"/>
            <a:ext cx="878840" cy="3444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 flipH="1">
            <a:off x="2402586" y="4133076"/>
            <a:ext cx="868680" cy="6294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5400000" flipH="1">
            <a:off x="2792730" y="3989820"/>
            <a:ext cx="868680" cy="91592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5400000" flipH="1">
            <a:off x="3183636" y="3847326"/>
            <a:ext cx="868680" cy="12009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rot="5400000" flipH="1">
            <a:off x="3573780" y="3704070"/>
            <a:ext cx="868680" cy="148742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5400000" flipH="1">
            <a:off x="3964686" y="3561576"/>
            <a:ext cx="868680" cy="17724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rot="5400000" flipH="1">
            <a:off x="4358640" y="3422130"/>
            <a:ext cx="868680" cy="20513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rot="5400000" flipH="1">
            <a:off x="4745737" y="3275827"/>
            <a:ext cx="868680" cy="234391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rot="10800000" flipV="1">
            <a:off x="2782825" y="4013442"/>
            <a:ext cx="2005583" cy="86868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10800000" flipV="1">
            <a:off x="3316224" y="4008362"/>
            <a:ext cx="1720596" cy="87376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10800000" flipV="1">
            <a:off x="3849625" y="4013442"/>
            <a:ext cx="1434083" cy="86868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rot="10800000" flipV="1">
            <a:off x="4383025" y="4008362"/>
            <a:ext cx="1148333" cy="87376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5400000">
            <a:off x="4913376" y="4016491"/>
            <a:ext cx="868680" cy="862583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rot="5400000">
            <a:off x="5304282" y="4158984"/>
            <a:ext cx="868680" cy="577596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5400000">
            <a:off x="5694807" y="4301859"/>
            <a:ext cx="868680" cy="291846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5400000">
            <a:off x="6084951" y="4445116"/>
            <a:ext cx="868680" cy="5333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13161" y="2598107"/>
            <a:ext cx="1790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Superlink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86264" y="4240871"/>
            <a:ext cx="69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10G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710852" y="4240871"/>
            <a:ext cx="1902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WDM Optical</a:t>
            </a:r>
          </a:p>
          <a:p>
            <a:pPr algn="ctr"/>
            <a:r>
              <a:rPr lang="en-US" sz="2400" b="1" dirty="0" smtClean="0"/>
              <a:t>Transceivers</a:t>
            </a:r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96000" y="2450746"/>
            <a:ext cx="218701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No Transceivers</a:t>
            </a:r>
          </a:p>
          <a:p>
            <a:pPr algn="ctr"/>
            <a:r>
              <a:rPr lang="en-US" sz="2400" b="1" dirty="0" smtClean="0"/>
              <a:t>Required</a:t>
            </a:r>
            <a:endParaRPr lang="en-US" sz="2400" b="1" dirty="0"/>
          </a:p>
        </p:txBody>
      </p:sp>
      <p:cxnSp>
        <p:nvCxnSpPr>
          <p:cNvPr id="56" name="Straight Connector 55"/>
          <p:cNvCxnSpPr>
            <a:stCxn id="55" idx="1"/>
            <a:endCxn id="57" idx="3"/>
          </p:cNvCxnSpPr>
          <p:nvPr/>
        </p:nvCxnSpPr>
        <p:spPr>
          <a:xfrm rot="10800000">
            <a:off x="4401312" y="2330439"/>
            <a:ext cx="1694688" cy="535807"/>
          </a:xfrm>
          <a:prstGeom prst="line">
            <a:avLst/>
          </a:prstGeom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79032" y="2635414"/>
            <a:ext cx="69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 animBg="1"/>
      <p:bldP spid="35" grpId="0" animBg="1"/>
      <p:bldP spid="57" grpId="0" animBg="1"/>
      <p:bldP spid="58" grpId="0"/>
      <p:bldP spid="62" grpId="0"/>
      <p:bldP spid="64" grpId="0"/>
      <p:bldP spid="55" grpId="0" animBg="1"/>
      <p:bldP spid="55" grpId="1" animBg="1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Stability Increases with Aggregation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7300" y="4825424"/>
            <a:ext cx="32004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Inter-Thread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57300" y="4240648"/>
            <a:ext cx="32004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Inter-Process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57300" y="3655872"/>
            <a:ext cx="32004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Inter-Server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57300" y="3071096"/>
            <a:ext cx="32004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Inter-Rack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57300" y="2486320"/>
            <a:ext cx="32004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Inter-Pod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57300" y="1901544"/>
            <a:ext cx="32004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Inter-Data Center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67734" y="1952162"/>
            <a:ext cx="23503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Where is the</a:t>
            </a:r>
          </a:p>
          <a:p>
            <a:r>
              <a:rPr lang="en-US" sz="3200" b="1" dirty="0" smtClean="0"/>
              <a:t>Sweet Spot?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59798" y="3328183"/>
            <a:ext cx="3403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Enough Stability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Enough Traffic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A27-8F03-E347-A932-7C7AE93856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231" y="1663446"/>
            <a:ext cx="7385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latin typeface="+mj-lt"/>
              </a:rPr>
              <a:t>Analysis</a:t>
            </a:r>
            <a:endParaRPr lang="en-US" sz="7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231" y="811447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Technology</a:t>
            </a:r>
            <a:endParaRPr lang="en-US" sz="4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31" y="82558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Intro</a:t>
            </a:r>
            <a:endParaRPr lang="en-US" sz="3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231" y="2977110"/>
            <a:ext cx="738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Data Plane</a:t>
            </a:r>
            <a:endParaRPr lang="en-US" sz="4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231" y="3829109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Control Plane</a:t>
            </a:r>
            <a:endParaRPr lang="en-US" sz="3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231" y="4557998"/>
            <a:ext cx="7385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Experimental Setup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31" y="5225332"/>
            <a:ext cx="738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Evaluation</a:t>
            </a:r>
            <a:endParaRPr lang="en-US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31" y="5831110"/>
            <a:ext cx="738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Related Work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231" y="6375333"/>
            <a:ext cx="738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Conclusion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572000"/>
          <a:ext cx="8229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419"/>
                <a:gridCol w="2307364"/>
                <a:gridCol w="1615155"/>
                <a:gridCol w="29226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Bisection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 Electrical</a:t>
                      </a:r>
                    </a:p>
                    <a:p>
                      <a:pPr algn="ctr"/>
                      <a:r>
                        <a:rPr lang="en-US" dirty="0" smtClean="0"/>
                        <a:t>(10:1</a:t>
                      </a:r>
                      <a:r>
                        <a:rPr lang="en-US" baseline="0" dirty="0" smtClean="0"/>
                        <a:t> Oversubscribed)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 Electrical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Helios Example</a:t>
                      </a:r>
                    </a:p>
                    <a:p>
                      <a:pPr algn="ctr"/>
                      <a:r>
                        <a:rPr lang="en-US" dirty="0" smtClean="0"/>
                        <a:t>10% Electrical +</a:t>
                      </a:r>
                      <a:r>
                        <a:rPr lang="en-US" baseline="0" dirty="0" smtClean="0"/>
                        <a:t> 90% Optical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$6.3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96.5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14800"/>
            <a:ext cx="824275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N=64 pods * k=1024 hosts/pod = 64K hosts total; 8 wavelengths</a:t>
            </a:r>
            <a:endParaRPr lang="en-US" dirty="0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64"/>
            <a:ext cx="685800" cy="548512"/>
          </a:xfrm>
          <a:prstGeom prst="rect">
            <a:avLst/>
          </a:prstGeom>
        </p:spPr>
      </p:pic>
      <p:pic>
        <p:nvPicPr>
          <p:cNvPr id="10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64"/>
            <a:ext cx="685800" cy="548512"/>
          </a:xfrm>
          <a:prstGeom prst="rect">
            <a:avLst/>
          </a:prstGeom>
        </p:spPr>
      </p:pic>
      <p:pic>
        <p:nvPicPr>
          <p:cNvPr id="11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590864"/>
            <a:ext cx="685800" cy="548512"/>
          </a:xfrm>
          <a:prstGeom prst="rect">
            <a:avLst/>
          </a:prstGeom>
        </p:spPr>
      </p:pic>
      <p:pic>
        <p:nvPicPr>
          <p:cNvPr id="12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90864"/>
            <a:ext cx="685800" cy="548512"/>
          </a:xfrm>
          <a:prstGeom prst="rect">
            <a:avLst/>
          </a:prstGeom>
        </p:spPr>
      </p:pic>
      <p:pic>
        <p:nvPicPr>
          <p:cNvPr id="13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64"/>
            <a:ext cx="685800" cy="548512"/>
          </a:xfrm>
          <a:prstGeom prst="rect">
            <a:avLst/>
          </a:prstGeom>
        </p:spPr>
      </p:pic>
      <p:pic>
        <p:nvPicPr>
          <p:cNvPr id="14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590864"/>
            <a:ext cx="685800" cy="548512"/>
          </a:xfrm>
          <a:prstGeom prst="rect">
            <a:avLst/>
          </a:prstGeom>
        </p:spPr>
      </p:pic>
      <p:pic>
        <p:nvPicPr>
          <p:cNvPr id="15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90864"/>
            <a:ext cx="685800" cy="548512"/>
          </a:xfrm>
          <a:prstGeom prst="rect">
            <a:avLst/>
          </a:prstGeom>
        </p:spPr>
      </p:pic>
      <p:pic>
        <p:nvPicPr>
          <p:cNvPr id="16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590864"/>
            <a:ext cx="685800" cy="548512"/>
          </a:xfrm>
          <a:prstGeom prst="rect">
            <a:avLst/>
          </a:prstGeom>
        </p:spPr>
      </p:pic>
      <p:pic>
        <p:nvPicPr>
          <p:cNvPr id="17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590864"/>
            <a:ext cx="685800" cy="548512"/>
          </a:xfrm>
          <a:prstGeom prst="rect">
            <a:avLst/>
          </a:prstGeom>
        </p:spPr>
      </p:pic>
      <p:pic>
        <p:nvPicPr>
          <p:cNvPr id="18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590864"/>
            <a:ext cx="685800" cy="548512"/>
          </a:xfrm>
          <a:prstGeom prst="rect">
            <a:avLst/>
          </a:prstGeom>
        </p:spPr>
      </p:pic>
      <p:pic>
        <p:nvPicPr>
          <p:cNvPr id="19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571500" y="914400"/>
            <a:ext cx="457200" cy="571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27343" y="3437100"/>
            <a:ext cx="3433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/>
              <a:t>N</a:t>
            </a:r>
            <a:r>
              <a:rPr lang="en-US" sz="3000" dirty="0" smtClean="0"/>
              <a:t> pods, </a:t>
            </a:r>
            <a:r>
              <a:rPr lang="en-US" sz="3000" b="1" dirty="0" err="1" smtClean="0"/>
              <a:t>k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2754215" y="41171"/>
            <a:ext cx="4039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err="1" smtClean="0"/>
              <a:t>k</a:t>
            </a:r>
            <a:r>
              <a:rPr lang="en-US" sz="3000" dirty="0" smtClean="0"/>
              <a:t> switches, </a:t>
            </a:r>
            <a:r>
              <a:rPr lang="en-US" sz="3000" b="1" dirty="0" smtClean="0"/>
              <a:t>N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cxnSp>
        <p:nvCxnSpPr>
          <p:cNvPr id="36" name="Straight Connector 35"/>
          <p:cNvCxnSpPr>
            <a:stCxn id="8" idx="0"/>
            <a:endCxn id="19" idx="2"/>
          </p:cNvCxnSpPr>
          <p:nvPr/>
        </p:nvCxnSpPr>
        <p:spPr>
          <a:xfrm rot="5400000" flipH="1" flipV="1">
            <a:off x="2476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0"/>
            <a:endCxn id="19" idx="2"/>
          </p:cNvCxnSpPr>
          <p:nvPr/>
        </p:nvCxnSpPr>
        <p:spPr>
          <a:xfrm rot="16200000" flipV="1">
            <a:off x="666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" idx="0"/>
            <a:endCxn id="19" idx="2"/>
          </p:cNvCxnSpPr>
          <p:nvPr/>
        </p:nvCxnSpPr>
        <p:spPr>
          <a:xfrm rot="16200000" flipV="1">
            <a:off x="1085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2" idx="0"/>
            <a:endCxn id="19" idx="2"/>
          </p:cNvCxnSpPr>
          <p:nvPr/>
        </p:nvCxnSpPr>
        <p:spPr>
          <a:xfrm rot="16200000" flipV="1">
            <a:off x="1504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3" idx="0"/>
            <a:endCxn id="19" idx="2"/>
          </p:cNvCxnSpPr>
          <p:nvPr/>
        </p:nvCxnSpPr>
        <p:spPr>
          <a:xfrm rot="16200000" flipV="1">
            <a:off x="1924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4" idx="0"/>
            <a:endCxn id="19" idx="2"/>
          </p:cNvCxnSpPr>
          <p:nvPr/>
        </p:nvCxnSpPr>
        <p:spPr>
          <a:xfrm rot="16200000" flipV="1">
            <a:off x="23431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0"/>
            <a:endCxn id="19" idx="2"/>
          </p:cNvCxnSpPr>
          <p:nvPr/>
        </p:nvCxnSpPr>
        <p:spPr>
          <a:xfrm rot="16200000" flipV="1">
            <a:off x="27622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0"/>
            <a:endCxn id="19" idx="2"/>
          </p:cNvCxnSpPr>
          <p:nvPr/>
        </p:nvCxnSpPr>
        <p:spPr>
          <a:xfrm rot="16200000" flipV="1">
            <a:off x="31813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7" idx="0"/>
            <a:endCxn id="19" idx="2"/>
          </p:cNvCxnSpPr>
          <p:nvPr/>
        </p:nvCxnSpPr>
        <p:spPr>
          <a:xfrm rot="16200000" flipV="1">
            <a:off x="36004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8" idx="0"/>
            <a:endCxn id="19" idx="2"/>
          </p:cNvCxnSpPr>
          <p:nvPr/>
        </p:nvCxnSpPr>
        <p:spPr>
          <a:xfrm rot="16200000" flipV="1">
            <a:off x="4019550" y="-1733550"/>
            <a:ext cx="1104900" cy="754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1828800" y="5257800"/>
            <a:ext cx="2286000" cy="106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14097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5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22479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6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30861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7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39243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8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47625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9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56007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0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64389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1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72771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2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8115300" y="914400"/>
            <a:ext cx="457200" cy="571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3" name="Rectangle 72"/>
          <p:cNvSpPr/>
          <p:nvPr/>
        </p:nvSpPr>
        <p:spPr>
          <a:xfrm>
            <a:off x="13716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2098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480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0772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8862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244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5626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008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239000" y="914400"/>
            <a:ext cx="533400" cy="609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4381500" y="-800101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/>
          <p:cNvSpPr/>
          <p:nvPr/>
        </p:nvSpPr>
        <p:spPr>
          <a:xfrm rot="16200000">
            <a:off x="4457700" y="-3314700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572000"/>
          <a:ext cx="8229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419"/>
                <a:gridCol w="2307364"/>
                <a:gridCol w="1615155"/>
                <a:gridCol w="29226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Bisection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 Electrical</a:t>
                      </a:r>
                    </a:p>
                    <a:p>
                      <a:pPr algn="ctr"/>
                      <a:r>
                        <a:rPr lang="en-US" dirty="0" smtClean="0"/>
                        <a:t>(10:1</a:t>
                      </a:r>
                      <a:r>
                        <a:rPr lang="en-US" baseline="0" dirty="0" smtClean="0"/>
                        <a:t> Oversubscribed)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 Electrical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Helios Example</a:t>
                      </a:r>
                    </a:p>
                    <a:p>
                      <a:pPr algn="ctr"/>
                      <a:r>
                        <a:rPr lang="en-US" dirty="0" smtClean="0"/>
                        <a:t>10% Electrical +</a:t>
                      </a:r>
                      <a:r>
                        <a:rPr lang="en-US" baseline="0" dirty="0" smtClean="0"/>
                        <a:t> 90% Optical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$62.3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96.5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950.3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6,656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65,536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14800"/>
            <a:ext cx="824275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N=64 pods * k=1024 hosts/pod = 64K hosts total; 8 wavelengths</a:t>
            </a:r>
            <a:endParaRPr lang="en-US" dirty="0"/>
          </a:p>
        </p:txBody>
      </p:sp>
      <p:sp>
        <p:nvSpPr>
          <p:cNvPr id="137" name="Date Placeholder 1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2010-09-02 SIGCOMM</a:t>
            </a:r>
            <a:endParaRPr lang="en-US"/>
          </a:p>
        </p:txBody>
      </p:sp>
      <p:sp>
        <p:nvSpPr>
          <p:cNvPr id="139" name="Footer Placeholder 1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Nathan Farrington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71500" y="914400"/>
            <a:ext cx="457200" cy="571500"/>
          </a:xfrm>
          <a:prstGeom prst="rect">
            <a:avLst/>
          </a:prstGeom>
        </p:spPr>
      </p:pic>
      <p:pic>
        <p:nvPicPr>
          <p:cNvPr id="20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409700" y="914400"/>
            <a:ext cx="457200" cy="571500"/>
          </a:xfrm>
          <a:prstGeom prst="rect">
            <a:avLst/>
          </a:prstGeom>
        </p:spPr>
      </p:pic>
      <p:pic>
        <p:nvPicPr>
          <p:cNvPr id="21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2247900" y="914400"/>
            <a:ext cx="457200" cy="571500"/>
          </a:xfrm>
          <a:prstGeom prst="rect">
            <a:avLst/>
          </a:prstGeom>
        </p:spPr>
      </p:pic>
      <p:pic>
        <p:nvPicPr>
          <p:cNvPr id="22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3086100" y="914400"/>
            <a:ext cx="457200" cy="571500"/>
          </a:xfrm>
          <a:prstGeom prst="rect">
            <a:avLst/>
          </a:prstGeom>
        </p:spPr>
      </p:pic>
      <p:pic>
        <p:nvPicPr>
          <p:cNvPr id="23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3924300" y="914400"/>
            <a:ext cx="457200" cy="571500"/>
          </a:xfrm>
          <a:prstGeom prst="rect">
            <a:avLst/>
          </a:prstGeom>
        </p:spPr>
      </p:pic>
      <p:pic>
        <p:nvPicPr>
          <p:cNvPr id="24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4762500" y="914400"/>
            <a:ext cx="457200" cy="571500"/>
          </a:xfrm>
          <a:prstGeom prst="rect">
            <a:avLst/>
          </a:prstGeom>
        </p:spPr>
      </p:pic>
      <p:pic>
        <p:nvPicPr>
          <p:cNvPr id="25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600700" y="914400"/>
            <a:ext cx="457200" cy="571500"/>
          </a:xfrm>
          <a:prstGeom prst="rect">
            <a:avLst/>
          </a:prstGeom>
        </p:spPr>
      </p:pic>
      <p:pic>
        <p:nvPicPr>
          <p:cNvPr id="26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6438900" y="914400"/>
            <a:ext cx="457200" cy="571500"/>
          </a:xfrm>
          <a:prstGeom prst="rect">
            <a:avLst/>
          </a:prstGeom>
        </p:spPr>
      </p:pic>
      <p:pic>
        <p:nvPicPr>
          <p:cNvPr id="27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7277100" y="914400"/>
            <a:ext cx="457200" cy="571500"/>
          </a:xfrm>
          <a:prstGeom prst="rect">
            <a:avLst/>
          </a:prstGeom>
        </p:spPr>
      </p:pic>
      <p:pic>
        <p:nvPicPr>
          <p:cNvPr id="28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8115300" y="914400"/>
            <a:ext cx="457200" cy="5715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rot="5400000" flipH="1" flipV="1">
            <a:off x="2476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666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1085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1504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1924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23431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27622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31813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36004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4019550" y="-1733550"/>
            <a:ext cx="1104900" cy="754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0"/>
            <a:endCxn id="20" idx="2"/>
          </p:cNvCxnSpPr>
          <p:nvPr/>
        </p:nvCxnSpPr>
        <p:spPr>
          <a:xfrm rot="5400000" flipH="1" flipV="1">
            <a:off x="666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0"/>
            <a:endCxn id="20" idx="2"/>
          </p:cNvCxnSpPr>
          <p:nvPr/>
        </p:nvCxnSpPr>
        <p:spPr>
          <a:xfrm rot="5400000" flipH="1" flipV="1">
            <a:off x="10858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1" idx="0"/>
            <a:endCxn id="20" idx="2"/>
          </p:cNvCxnSpPr>
          <p:nvPr/>
        </p:nvCxnSpPr>
        <p:spPr>
          <a:xfrm rot="16200000" flipV="1">
            <a:off x="15049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0"/>
            <a:endCxn id="20" idx="2"/>
          </p:cNvCxnSpPr>
          <p:nvPr/>
        </p:nvCxnSpPr>
        <p:spPr>
          <a:xfrm rot="16200000" flipV="1">
            <a:off x="19240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0"/>
            <a:endCxn id="20" idx="2"/>
          </p:cNvCxnSpPr>
          <p:nvPr/>
        </p:nvCxnSpPr>
        <p:spPr>
          <a:xfrm rot="16200000" flipV="1">
            <a:off x="23431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4" idx="0"/>
            <a:endCxn id="20" idx="2"/>
          </p:cNvCxnSpPr>
          <p:nvPr/>
        </p:nvCxnSpPr>
        <p:spPr>
          <a:xfrm rot="16200000" flipV="1">
            <a:off x="27622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" idx="0"/>
            <a:endCxn id="20" idx="2"/>
          </p:cNvCxnSpPr>
          <p:nvPr/>
        </p:nvCxnSpPr>
        <p:spPr>
          <a:xfrm rot="16200000" flipV="1">
            <a:off x="31813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0"/>
            <a:endCxn id="20" idx="2"/>
          </p:cNvCxnSpPr>
          <p:nvPr/>
        </p:nvCxnSpPr>
        <p:spPr>
          <a:xfrm rot="16200000" flipV="1">
            <a:off x="36004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7" idx="0"/>
            <a:endCxn id="20" idx="2"/>
          </p:cNvCxnSpPr>
          <p:nvPr/>
        </p:nvCxnSpPr>
        <p:spPr>
          <a:xfrm rot="16200000" flipV="1">
            <a:off x="40195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8" idx="0"/>
            <a:endCxn id="20" idx="2"/>
          </p:cNvCxnSpPr>
          <p:nvPr/>
        </p:nvCxnSpPr>
        <p:spPr>
          <a:xfrm rot="16200000" flipV="1">
            <a:off x="44386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" idx="0"/>
            <a:endCxn id="21" idx="2"/>
          </p:cNvCxnSpPr>
          <p:nvPr/>
        </p:nvCxnSpPr>
        <p:spPr>
          <a:xfrm rot="5400000" flipH="1" flipV="1">
            <a:off x="1085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0" idx="0"/>
            <a:endCxn id="21" idx="2"/>
          </p:cNvCxnSpPr>
          <p:nvPr/>
        </p:nvCxnSpPr>
        <p:spPr>
          <a:xfrm rot="5400000" flipH="1" flipV="1">
            <a:off x="15049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1" idx="0"/>
            <a:endCxn id="21" idx="2"/>
          </p:cNvCxnSpPr>
          <p:nvPr/>
        </p:nvCxnSpPr>
        <p:spPr>
          <a:xfrm rot="5400000" flipH="1" flipV="1">
            <a:off x="19240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2" idx="0"/>
            <a:endCxn id="21" idx="2"/>
          </p:cNvCxnSpPr>
          <p:nvPr/>
        </p:nvCxnSpPr>
        <p:spPr>
          <a:xfrm rot="16200000" flipV="1">
            <a:off x="23431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3" idx="0"/>
            <a:endCxn id="21" idx="2"/>
          </p:cNvCxnSpPr>
          <p:nvPr/>
        </p:nvCxnSpPr>
        <p:spPr>
          <a:xfrm rot="16200000" flipV="1">
            <a:off x="27622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4" idx="0"/>
            <a:endCxn id="21" idx="2"/>
          </p:cNvCxnSpPr>
          <p:nvPr/>
        </p:nvCxnSpPr>
        <p:spPr>
          <a:xfrm rot="16200000" flipV="1">
            <a:off x="31813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0"/>
            <a:endCxn id="21" idx="2"/>
          </p:cNvCxnSpPr>
          <p:nvPr/>
        </p:nvCxnSpPr>
        <p:spPr>
          <a:xfrm rot="16200000" flipV="1">
            <a:off x="36004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6" idx="0"/>
            <a:endCxn id="21" idx="2"/>
          </p:cNvCxnSpPr>
          <p:nvPr/>
        </p:nvCxnSpPr>
        <p:spPr>
          <a:xfrm rot="16200000" flipV="1">
            <a:off x="40195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7" idx="0"/>
            <a:endCxn id="21" idx="2"/>
          </p:cNvCxnSpPr>
          <p:nvPr/>
        </p:nvCxnSpPr>
        <p:spPr>
          <a:xfrm rot="16200000" flipV="1">
            <a:off x="44386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0"/>
            <a:endCxn id="21" idx="2"/>
          </p:cNvCxnSpPr>
          <p:nvPr/>
        </p:nvCxnSpPr>
        <p:spPr>
          <a:xfrm rot="16200000" flipV="1">
            <a:off x="48577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0"/>
            <a:endCxn id="22" idx="2"/>
          </p:cNvCxnSpPr>
          <p:nvPr/>
        </p:nvCxnSpPr>
        <p:spPr>
          <a:xfrm rot="5400000" flipH="1" flipV="1">
            <a:off x="1504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0" idx="0"/>
            <a:endCxn id="22" idx="2"/>
          </p:cNvCxnSpPr>
          <p:nvPr/>
        </p:nvCxnSpPr>
        <p:spPr>
          <a:xfrm rot="5400000" flipH="1" flipV="1">
            <a:off x="19240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0"/>
            <a:endCxn id="22" idx="2"/>
          </p:cNvCxnSpPr>
          <p:nvPr/>
        </p:nvCxnSpPr>
        <p:spPr>
          <a:xfrm rot="5400000" flipH="1" flipV="1">
            <a:off x="23431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2" idx="0"/>
            <a:endCxn id="22" idx="2"/>
          </p:cNvCxnSpPr>
          <p:nvPr/>
        </p:nvCxnSpPr>
        <p:spPr>
          <a:xfrm rot="5400000" flipH="1" flipV="1">
            <a:off x="27622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3" idx="0"/>
            <a:endCxn id="22" idx="2"/>
          </p:cNvCxnSpPr>
          <p:nvPr/>
        </p:nvCxnSpPr>
        <p:spPr>
          <a:xfrm rot="16200000" flipV="1">
            <a:off x="31813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4" idx="0"/>
            <a:endCxn id="22" idx="2"/>
          </p:cNvCxnSpPr>
          <p:nvPr/>
        </p:nvCxnSpPr>
        <p:spPr>
          <a:xfrm rot="16200000" flipV="1">
            <a:off x="36004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5" idx="0"/>
            <a:endCxn id="22" idx="2"/>
          </p:cNvCxnSpPr>
          <p:nvPr/>
        </p:nvCxnSpPr>
        <p:spPr>
          <a:xfrm rot="16200000" flipV="1">
            <a:off x="40195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6" idx="0"/>
            <a:endCxn id="22" idx="2"/>
          </p:cNvCxnSpPr>
          <p:nvPr/>
        </p:nvCxnSpPr>
        <p:spPr>
          <a:xfrm rot="16200000" flipV="1">
            <a:off x="44386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7" idx="0"/>
            <a:endCxn id="22" idx="2"/>
          </p:cNvCxnSpPr>
          <p:nvPr/>
        </p:nvCxnSpPr>
        <p:spPr>
          <a:xfrm rot="16200000" flipV="1">
            <a:off x="48577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8" idx="0"/>
            <a:endCxn id="22" idx="2"/>
          </p:cNvCxnSpPr>
          <p:nvPr/>
        </p:nvCxnSpPr>
        <p:spPr>
          <a:xfrm rot="16200000" flipV="1">
            <a:off x="52768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" idx="0"/>
            <a:endCxn id="23" idx="2"/>
          </p:cNvCxnSpPr>
          <p:nvPr/>
        </p:nvCxnSpPr>
        <p:spPr>
          <a:xfrm rot="5400000" flipH="1" flipV="1">
            <a:off x="1924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" idx="0"/>
            <a:endCxn id="23" idx="2"/>
          </p:cNvCxnSpPr>
          <p:nvPr/>
        </p:nvCxnSpPr>
        <p:spPr>
          <a:xfrm rot="5400000" flipH="1" flipV="1">
            <a:off x="23431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" idx="0"/>
            <a:endCxn id="23" idx="2"/>
          </p:cNvCxnSpPr>
          <p:nvPr/>
        </p:nvCxnSpPr>
        <p:spPr>
          <a:xfrm rot="5400000" flipH="1" flipV="1">
            <a:off x="27622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3" idx="2"/>
            <a:endCxn id="12" idx="0"/>
          </p:cNvCxnSpPr>
          <p:nvPr/>
        </p:nvCxnSpPr>
        <p:spPr>
          <a:xfrm rot="5400000">
            <a:off x="31813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3" idx="0"/>
            <a:endCxn id="23" idx="2"/>
          </p:cNvCxnSpPr>
          <p:nvPr/>
        </p:nvCxnSpPr>
        <p:spPr>
          <a:xfrm rot="5400000" flipH="1" flipV="1">
            <a:off x="36004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4" idx="0"/>
            <a:endCxn id="23" idx="2"/>
          </p:cNvCxnSpPr>
          <p:nvPr/>
        </p:nvCxnSpPr>
        <p:spPr>
          <a:xfrm rot="16200000" flipV="1">
            <a:off x="40195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5" idx="0"/>
            <a:endCxn id="23" idx="2"/>
          </p:cNvCxnSpPr>
          <p:nvPr/>
        </p:nvCxnSpPr>
        <p:spPr>
          <a:xfrm rot="16200000" flipV="1">
            <a:off x="44386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6" idx="0"/>
            <a:endCxn id="23" idx="2"/>
          </p:cNvCxnSpPr>
          <p:nvPr/>
        </p:nvCxnSpPr>
        <p:spPr>
          <a:xfrm rot="16200000" flipV="1">
            <a:off x="48577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7" idx="0"/>
            <a:endCxn id="23" idx="2"/>
          </p:cNvCxnSpPr>
          <p:nvPr/>
        </p:nvCxnSpPr>
        <p:spPr>
          <a:xfrm rot="16200000" flipV="1">
            <a:off x="52768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8" idx="0"/>
            <a:endCxn id="23" idx="2"/>
          </p:cNvCxnSpPr>
          <p:nvPr/>
        </p:nvCxnSpPr>
        <p:spPr>
          <a:xfrm rot="16200000" flipV="1">
            <a:off x="56959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8" idx="0"/>
            <a:endCxn id="24" idx="2"/>
          </p:cNvCxnSpPr>
          <p:nvPr/>
        </p:nvCxnSpPr>
        <p:spPr>
          <a:xfrm rot="5400000" flipH="1" flipV="1">
            <a:off x="23431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0" idx="0"/>
            <a:endCxn id="24" idx="2"/>
          </p:cNvCxnSpPr>
          <p:nvPr/>
        </p:nvCxnSpPr>
        <p:spPr>
          <a:xfrm rot="5400000" flipH="1" flipV="1">
            <a:off x="27622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" idx="0"/>
            <a:endCxn id="24" idx="2"/>
          </p:cNvCxnSpPr>
          <p:nvPr/>
        </p:nvCxnSpPr>
        <p:spPr>
          <a:xfrm rot="5400000" flipH="1" flipV="1">
            <a:off x="31813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0"/>
            <a:endCxn id="24" idx="2"/>
          </p:cNvCxnSpPr>
          <p:nvPr/>
        </p:nvCxnSpPr>
        <p:spPr>
          <a:xfrm rot="5400000" flipH="1" flipV="1">
            <a:off x="36004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" idx="0"/>
            <a:endCxn id="24" idx="2"/>
          </p:cNvCxnSpPr>
          <p:nvPr/>
        </p:nvCxnSpPr>
        <p:spPr>
          <a:xfrm rot="5400000" flipH="1" flipV="1">
            <a:off x="40195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4" idx="0"/>
            <a:endCxn id="24" idx="2"/>
          </p:cNvCxnSpPr>
          <p:nvPr/>
        </p:nvCxnSpPr>
        <p:spPr>
          <a:xfrm rot="5400000" flipH="1" flipV="1">
            <a:off x="44386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5" idx="0"/>
            <a:endCxn id="24" idx="2"/>
          </p:cNvCxnSpPr>
          <p:nvPr/>
        </p:nvCxnSpPr>
        <p:spPr>
          <a:xfrm rot="16200000" flipV="1">
            <a:off x="4857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" idx="0"/>
            <a:endCxn id="24" idx="2"/>
          </p:cNvCxnSpPr>
          <p:nvPr/>
        </p:nvCxnSpPr>
        <p:spPr>
          <a:xfrm rot="16200000" flipV="1">
            <a:off x="5276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" idx="0"/>
            <a:endCxn id="24" idx="2"/>
          </p:cNvCxnSpPr>
          <p:nvPr/>
        </p:nvCxnSpPr>
        <p:spPr>
          <a:xfrm rot="16200000" flipV="1">
            <a:off x="5695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8" idx="0"/>
            <a:endCxn id="24" idx="2"/>
          </p:cNvCxnSpPr>
          <p:nvPr/>
        </p:nvCxnSpPr>
        <p:spPr>
          <a:xfrm rot="16200000" flipV="1">
            <a:off x="6115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8" idx="0"/>
            <a:endCxn id="25" idx="2"/>
          </p:cNvCxnSpPr>
          <p:nvPr/>
        </p:nvCxnSpPr>
        <p:spPr>
          <a:xfrm rot="5400000" flipH="1" flipV="1">
            <a:off x="27622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0" idx="0"/>
            <a:endCxn id="25" idx="2"/>
          </p:cNvCxnSpPr>
          <p:nvPr/>
        </p:nvCxnSpPr>
        <p:spPr>
          <a:xfrm rot="5400000" flipH="1" flipV="1">
            <a:off x="31813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1" idx="0"/>
            <a:endCxn id="25" idx="2"/>
          </p:cNvCxnSpPr>
          <p:nvPr/>
        </p:nvCxnSpPr>
        <p:spPr>
          <a:xfrm rot="5400000" flipH="1" flipV="1">
            <a:off x="36004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2" idx="0"/>
            <a:endCxn id="25" idx="2"/>
          </p:cNvCxnSpPr>
          <p:nvPr/>
        </p:nvCxnSpPr>
        <p:spPr>
          <a:xfrm rot="5400000" flipH="1" flipV="1">
            <a:off x="40195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3" idx="0"/>
            <a:endCxn id="25" idx="2"/>
          </p:cNvCxnSpPr>
          <p:nvPr/>
        </p:nvCxnSpPr>
        <p:spPr>
          <a:xfrm rot="5400000" flipH="1" flipV="1">
            <a:off x="44386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" idx="0"/>
            <a:endCxn id="25" idx="2"/>
          </p:cNvCxnSpPr>
          <p:nvPr/>
        </p:nvCxnSpPr>
        <p:spPr>
          <a:xfrm rot="5400000" flipH="1" flipV="1">
            <a:off x="48577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5" idx="0"/>
            <a:endCxn id="25" idx="2"/>
          </p:cNvCxnSpPr>
          <p:nvPr/>
        </p:nvCxnSpPr>
        <p:spPr>
          <a:xfrm rot="5400000" flipH="1" flipV="1">
            <a:off x="52768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6" idx="0"/>
            <a:endCxn id="25" idx="2"/>
          </p:cNvCxnSpPr>
          <p:nvPr/>
        </p:nvCxnSpPr>
        <p:spPr>
          <a:xfrm rot="16200000" flipV="1">
            <a:off x="56959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7" idx="0"/>
            <a:endCxn id="25" idx="2"/>
          </p:cNvCxnSpPr>
          <p:nvPr/>
        </p:nvCxnSpPr>
        <p:spPr>
          <a:xfrm rot="16200000" flipV="1">
            <a:off x="61150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8" idx="0"/>
            <a:endCxn id="25" idx="2"/>
          </p:cNvCxnSpPr>
          <p:nvPr/>
        </p:nvCxnSpPr>
        <p:spPr>
          <a:xfrm rot="16200000" flipV="1">
            <a:off x="65341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8" idx="0"/>
            <a:endCxn id="26" idx="2"/>
          </p:cNvCxnSpPr>
          <p:nvPr/>
        </p:nvCxnSpPr>
        <p:spPr>
          <a:xfrm rot="5400000" flipH="1" flipV="1">
            <a:off x="31813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0" idx="0"/>
            <a:endCxn id="26" idx="2"/>
          </p:cNvCxnSpPr>
          <p:nvPr/>
        </p:nvCxnSpPr>
        <p:spPr>
          <a:xfrm rot="5400000" flipH="1" flipV="1">
            <a:off x="36004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1" idx="0"/>
            <a:endCxn id="26" idx="2"/>
          </p:cNvCxnSpPr>
          <p:nvPr/>
        </p:nvCxnSpPr>
        <p:spPr>
          <a:xfrm rot="5400000" flipH="1" flipV="1">
            <a:off x="40195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2" idx="0"/>
            <a:endCxn id="26" idx="2"/>
          </p:cNvCxnSpPr>
          <p:nvPr/>
        </p:nvCxnSpPr>
        <p:spPr>
          <a:xfrm rot="5400000" flipH="1" flipV="1">
            <a:off x="44386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3" idx="0"/>
            <a:endCxn id="26" idx="2"/>
          </p:cNvCxnSpPr>
          <p:nvPr/>
        </p:nvCxnSpPr>
        <p:spPr>
          <a:xfrm rot="5400000" flipH="1" flipV="1">
            <a:off x="48577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4" idx="0"/>
            <a:endCxn id="26" idx="2"/>
          </p:cNvCxnSpPr>
          <p:nvPr/>
        </p:nvCxnSpPr>
        <p:spPr>
          <a:xfrm rot="5400000" flipH="1" flipV="1">
            <a:off x="52768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5" idx="0"/>
            <a:endCxn id="26" idx="2"/>
          </p:cNvCxnSpPr>
          <p:nvPr/>
        </p:nvCxnSpPr>
        <p:spPr>
          <a:xfrm rot="5400000" flipH="1" flipV="1">
            <a:off x="56959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6" idx="0"/>
            <a:endCxn id="26" idx="2"/>
          </p:cNvCxnSpPr>
          <p:nvPr/>
        </p:nvCxnSpPr>
        <p:spPr>
          <a:xfrm rot="5400000" flipH="1" flipV="1">
            <a:off x="61150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7" idx="0"/>
            <a:endCxn id="26" idx="2"/>
          </p:cNvCxnSpPr>
          <p:nvPr/>
        </p:nvCxnSpPr>
        <p:spPr>
          <a:xfrm rot="16200000" flipV="1">
            <a:off x="65341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8" idx="0"/>
            <a:endCxn id="26" idx="2"/>
          </p:cNvCxnSpPr>
          <p:nvPr/>
        </p:nvCxnSpPr>
        <p:spPr>
          <a:xfrm rot="16200000" flipV="1">
            <a:off x="69532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8" idx="0"/>
            <a:endCxn id="27" idx="2"/>
          </p:cNvCxnSpPr>
          <p:nvPr/>
        </p:nvCxnSpPr>
        <p:spPr>
          <a:xfrm rot="5400000" flipH="1" flipV="1">
            <a:off x="36004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0" idx="0"/>
            <a:endCxn id="27" idx="2"/>
          </p:cNvCxnSpPr>
          <p:nvPr/>
        </p:nvCxnSpPr>
        <p:spPr>
          <a:xfrm rot="5400000" flipH="1" flipV="1">
            <a:off x="40195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1" idx="0"/>
            <a:endCxn id="27" idx="2"/>
          </p:cNvCxnSpPr>
          <p:nvPr/>
        </p:nvCxnSpPr>
        <p:spPr>
          <a:xfrm rot="5400000" flipH="1" flipV="1">
            <a:off x="44386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2" idx="0"/>
            <a:endCxn id="27" idx="2"/>
          </p:cNvCxnSpPr>
          <p:nvPr/>
        </p:nvCxnSpPr>
        <p:spPr>
          <a:xfrm rot="5400000" flipH="1" flipV="1">
            <a:off x="48577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3" idx="0"/>
            <a:endCxn id="27" idx="2"/>
          </p:cNvCxnSpPr>
          <p:nvPr/>
        </p:nvCxnSpPr>
        <p:spPr>
          <a:xfrm rot="5400000" flipH="1" flipV="1">
            <a:off x="52768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4" idx="0"/>
            <a:endCxn id="27" idx="2"/>
          </p:cNvCxnSpPr>
          <p:nvPr/>
        </p:nvCxnSpPr>
        <p:spPr>
          <a:xfrm rot="5400000" flipH="1" flipV="1">
            <a:off x="56959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5" idx="0"/>
            <a:endCxn id="27" idx="2"/>
          </p:cNvCxnSpPr>
          <p:nvPr/>
        </p:nvCxnSpPr>
        <p:spPr>
          <a:xfrm rot="5400000" flipH="1" flipV="1">
            <a:off x="61150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6" idx="0"/>
            <a:endCxn id="27" idx="2"/>
          </p:cNvCxnSpPr>
          <p:nvPr/>
        </p:nvCxnSpPr>
        <p:spPr>
          <a:xfrm rot="5400000" flipH="1" flipV="1">
            <a:off x="65341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7" idx="0"/>
            <a:endCxn id="27" idx="2"/>
          </p:cNvCxnSpPr>
          <p:nvPr/>
        </p:nvCxnSpPr>
        <p:spPr>
          <a:xfrm rot="5400000" flipH="1" flipV="1">
            <a:off x="69532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8" idx="0"/>
            <a:endCxn id="27" idx="2"/>
          </p:cNvCxnSpPr>
          <p:nvPr/>
        </p:nvCxnSpPr>
        <p:spPr>
          <a:xfrm rot="16200000" flipV="1">
            <a:off x="73723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8" idx="0"/>
            <a:endCxn id="28" idx="2"/>
          </p:cNvCxnSpPr>
          <p:nvPr/>
        </p:nvCxnSpPr>
        <p:spPr>
          <a:xfrm rot="5400000" flipH="1" flipV="1">
            <a:off x="4019550" y="-1733550"/>
            <a:ext cx="1104900" cy="754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0" idx="0"/>
            <a:endCxn id="28" idx="2"/>
          </p:cNvCxnSpPr>
          <p:nvPr/>
        </p:nvCxnSpPr>
        <p:spPr>
          <a:xfrm rot="5400000" flipH="1" flipV="1">
            <a:off x="4438650" y="-1314450"/>
            <a:ext cx="1104900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1" idx="0"/>
            <a:endCxn id="28" idx="2"/>
          </p:cNvCxnSpPr>
          <p:nvPr/>
        </p:nvCxnSpPr>
        <p:spPr>
          <a:xfrm rot="5400000" flipH="1" flipV="1">
            <a:off x="4857750" y="-895350"/>
            <a:ext cx="11049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12" idx="0"/>
            <a:endCxn id="28" idx="2"/>
          </p:cNvCxnSpPr>
          <p:nvPr/>
        </p:nvCxnSpPr>
        <p:spPr>
          <a:xfrm rot="5400000" flipH="1" flipV="1">
            <a:off x="5276850" y="-476250"/>
            <a:ext cx="11049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3" idx="0"/>
            <a:endCxn id="28" idx="2"/>
          </p:cNvCxnSpPr>
          <p:nvPr/>
        </p:nvCxnSpPr>
        <p:spPr>
          <a:xfrm rot="5400000" flipH="1" flipV="1">
            <a:off x="5695950" y="-57150"/>
            <a:ext cx="11049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4" idx="0"/>
            <a:endCxn id="28" idx="2"/>
          </p:cNvCxnSpPr>
          <p:nvPr/>
        </p:nvCxnSpPr>
        <p:spPr>
          <a:xfrm rot="5400000" flipH="1" flipV="1">
            <a:off x="6115050" y="361950"/>
            <a:ext cx="11049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5" idx="0"/>
            <a:endCxn id="28" idx="2"/>
          </p:cNvCxnSpPr>
          <p:nvPr/>
        </p:nvCxnSpPr>
        <p:spPr>
          <a:xfrm rot="5400000" flipH="1" flipV="1">
            <a:off x="6534150" y="781050"/>
            <a:ext cx="11049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16" idx="0"/>
            <a:endCxn id="28" idx="2"/>
          </p:cNvCxnSpPr>
          <p:nvPr/>
        </p:nvCxnSpPr>
        <p:spPr>
          <a:xfrm rot="5400000" flipH="1" flipV="1">
            <a:off x="6953250" y="1200150"/>
            <a:ext cx="110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7" idx="0"/>
            <a:endCxn id="28" idx="2"/>
          </p:cNvCxnSpPr>
          <p:nvPr/>
        </p:nvCxnSpPr>
        <p:spPr>
          <a:xfrm rot="5400000" flipH="1" flipV="1">
            <a:off x="7372350" y="1619250"/>
            <a:ext cx="11049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8" idx="0"/>
            <a:endCxn id="28" idx="2"/>
          </p:cNvCxnSpPr>
          <p:nvPr/>
        </p:nvCxnSpPr>
        <p:spPr>
          <a:xfrm rot="5400000" flipH="1" flipV="1">
            <a:off x="7791450" y="203835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ounded Rectangle 229"/>
          <p:cNvSpPr/>
          <p:nvPr/>
        </p:nvSpPr>
        <p:spPr>
          <a:xfrm>
            <a:off x="4191000" y="5257800"/>
            <a:ext cx="1600200" cy="106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Brace 132"/>
          <p:cNvSpPr/>
          <p:nvPr/>
        </p:nvSpPr>
        <p:spPr>
          <a:xfrm rot="5400000">
            <a:off x="4381500" y="-800101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Brace 134"/>
          <p:cNvSpPr/>
          <p:nvPr/>
        </p:nvSpPr>
        <p:spPr>
          <a:xfrm rot="16200000">
            <a:off x="4457700" y="-3314700"/>
            <a:ext cx="304800" cy="8153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2927343" y="3437100"/>
            <a:ext cx="3433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/>
              <a:t>N</a:t>
            </a:r>
            <a:r>
              <a:rPr lang="en-US" sz="3000" dirty="0" smtClean="0"/>
              <a:t> pods, </a:t>
            </a:r>
            <a:r>
              <a:rPr lang="en-US" sz="3000" b="1" dirty="0" err="1" smtClean="0"/>
              <a:t>k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754215" y="41171"/>
            <a:ext cx="4039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err="1" smtClean="0"/>
              <a:t>k</a:t>
            </a:r>
            <a:r>
              <a:rPr lang="en-US" sz="3000" dirty="0" smtClean="0"/>
              <a:t> switches, </a:t>
            </a:r>
            <a:r>
              <a:rPr lang="en-US" sz="3000" b="1" dirty="0" smtClean="0"/>
              <a:t>N</a:t>
            </a:r>
            <a:r>
              <a:rPr lang="en-US" sz="3000" dirty="0" smtClean="0"/>
              <a:t>-ports each</a:t>
            </a:r>
            <a:endParaRPr lang="en-US" sz="3000" dirty="0"/>
          </a:p>
        </p:txBody>
      </p:sp>
      <p:pic>
        <p:nvPicPr>
          <p:cNvPr id="141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90864"/>
            <a:ext cx="685800" cy="548512"/>
          </a:xfrm>
          <a:prstGeom prst="rect">
            <a:avLst/>
          </a:prstGeom>
        </p:spPr>
      </p:pic>
      <p:pic>
        <p:nvPicPr>
          <p:cNvPr id="143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590864"/>
            <a:ext cx="685800" cy="548512"/>
          </a:xfrm>
          <a:prstGeom prst="rect">
            <a:avLst/>
          </a:prstGeom>
        </p:spPr>
      </p:pic>
      <p:pic>
        <p:nvPicPr>
          <p:cNvPr id="149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590864"/>
            <a:ext cx="685800" cy="548512"/>
          </a:xfrm>
          <a:prstGeom prst="rect">
            <a:avLst/>
          </a:prstGeom>
        </p:spPr>
      </p:pic>
      <p:pic>
        <p:nvPicPr>
          <p:cNvPr id="151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590864"/>
            <a:ext cx="685800" cy="548512"/>
          </a:xfrm>
          <a:prstGeom prst="rect">
            <a:avLst/>
          </a:prstGeom>
        </p:spPr>
      </p:pic>
      <p:pic>
        <p:nvPicPr>
          <p:cNvPr id="153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2590864"/>
            <a:ext cx="685800" cy="548512"/>
          </a:xfrm>
          <a:prstGeom prst="rect">
            <a:avLst/>
          </a:prstGeom>
        </p:spPr>
      </p:pic>
      <p:pic>
        <p:nvPicPr>
          <p:cNvPr id="155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590864"/>
            <a:ext cx="685800" cy="548512"/>
          </a:xfrm>
          <a:prstGeom prst="rect">
            <a:avLst/>
          </a:prstGeom>
        </p:spPr>
      </p:pic>
      <p:pic>
        <p:nvPicPr>
          <p:cNvPr id="157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64"/>
            <a:ext cx="685800" cy="548512"/>
          </a:xfrm>
          <a:prstGeom prst="rect">
            <a:avLst/>
          </a:prstGeom>
        </p:spPr>
      </p:pic>
      <p:pic>
        <p:nvPicPr>
          <p:cNvPr id="159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590864"/>
            <a:ext cx="685800" cy="548512"/>
          </a:xfrm>
          <a:prstGeom prst="rect">
            <a:avLst/>
          </a:prstGeom>
        </p:spPr>
      </p:pic>
      <p:pic>
        <p:nvPicPr>
          <p:cNvPr id="161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590864"/>
            <a:ext cx="685800" cy="548512"/>
          </a:xfrm>
          <a:prstGeom prst="rect">
            <a:avLst/>
          </a:prstGeom>
        </p:spPr>
      </p:pic>
      <p:pic>
        <p:nvPicPr>
          <p:cNvPr id="163" name="k3_project_blackbox_1.png" descr="C:\Users\Nathan Farrington\Documents\My Dropbox\Presentations\2010\(20100603) MuSyC\Figures\k3_project_blackbox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2590864"/>
            <a:ext cx="685800" cy="54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64479</TotalTime>
  <Words>2733</Words>
  <Application>Microsoft Macintosh PowerPoint</Application>
  <PresentationFormat>On-screen Show (4:3)</PresentationFormat>
  <Paragraphs>679</Paragraphs>
  <Slides>45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Helios: A Hybrid Electrical/Optical Switch Architecture for Modular Data Centers</vt:lpstr>
      <vt:lpstr>Slide 2</vt:lpstr>
      <vt:lpstr>Slide 3</vt:lpstr>
      <vt:lpstr>Optical Circuit Switch</vt:lpstr>
      <vt:lpstr>Wavelength Division Multiplexing</vt:lpstr>
      <vt:lpstr>Stability Increases with Aggregation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Outline of Control Loop</vt:lpstr>
      <vt:lpstr>1. Estimate Traffic Demand</vt:lpstr>
      <vt:lpstr>2. Compute Optimal Topology</vt:lpstr>
      <vt:lpstr>Example: Compute Optimal Topology</vt:lpstr>
      <vt:lpstr>Example: Compute Optimal Topology</vt:lpstr>
      <vt:lpstr>Example: Compute Optimal Topology</vt:lpstr>
      <vt:lpstr>Slide 27</vt:lpstr>
      <vt:lpstr>Slide 28</vt:lpstr>
      <vt:lpstr>Hardware</vt:lpstr>
      <vt:lpstr>Slide 30</vt:lpstr>
      <vt:lpstr>Slide 31</vt:lpstr>
      <vt:lpstr>     Traditional Network</vt:lpstr>
      <vt:lpstr>    Helios Network (Baseline)</vt:lpstr>
      <vt:lpstr>Port Debouncing</vt:lpstr>
      <vt:lpstr>     Without Debouncing</vt:lpstr>
      <vt:lpstr>     Without EDC</vt:lpstr>
      <vt:lpstr>Bidirectional Circuits</vt:lpstr>
      <vt:lpstr>Unidirectional Circuits</vt:lpstr>
      <vt:lpstr>     Unidirectional Circuits</vt:lpstr>
      <vt:lpstr>Traffic Stability and Throughput</vt:lpstr>
      <vt:lpstr>Slide 41</vt:lpstr>
      <vt:lpstr>Slide 42</vt:lpstr>
      <vt:lpstr>Slide 43</vt:lpstr>
      <vt:lpstr>“Why Packet Switching?”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Helios: A Hybrid Electrical/Optical Switch Architecture for Modular Data Centers</dc:title>
  <dc:creator>nfarring</dc:creator>
  <cp:lastModifiedBy>Nathan Farrington</cp:lastModifiedBy>
  <cp:revision>530</cp:revision>
  <dcterms:created xsi:type="dcterms:W3CDTF">2010-09-02T10:54:22Z</dcterms:created>
  <dcterms:modified xsi:type="dcterms:W3CDTF">2010-09-02T10:59:36Z</dcterms:modified>
</cp:coreProperties>
</file>